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74" r:id="rId3"/>
    <p:sldId id="275" r:id="rId4"/>
    <p:sldId id="276" r:id="rId5"/>
    <p:sldId id="278" r:id="rId6"/>
    <p:sldId id="286" r:id="rId7"/>
    <p:sldId id="279" r:id="rId8"/>
    <p:sldId id="280" r:id="rId9"/>
    <p:sldId id="261" r:id="rId10"/>
    <p:sldId id="282" r:id="rId11"/>
    <p:sldId id="283" r:id="rId12"/>
    <p:sldId id="287" r:id="rId13"/>
    <p:sldId id="262" r:id="rId14"/>
    <p:sldId id="28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514"/>
    <a:srgbClr val="342E2B"/>
    <a:srgbClr val="FFFFFF"/>
    <a:srgbClr val="000000"/>
    <a:srgbClr val="898989"/>
    <a:srgbClr val="E2DED8"/>
    <a:srgbClr val="E2D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37" autoAdjust="0"/>
  </p:normalViewPr>
  <p:slideViewPr>
    <p:cSldViewPr snapToGrid="0" snapToObjects="1" showGuides="1">
      <p:cViewPr>
        <p:scale>
          <a:sx n="100" d="100"/>
          <a:sy n="100" d="100"/>
        </p:scale>
        <p:origin x="-1944" y="-240"/>
      </p:cViewPr>
      <p:guideLst>
        <p:guide orient="horz" pos="27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63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CF09A-7643-8E49-A419-6A6F781113D1}" type="datetimeFigureOut"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AA621-1AE1-2541-A18B-F139E38977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882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DD6CA-19FA-6A46-BBB5-71E9697CFD07}" type="datetimeFigureOut"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33EF1-9BE1-3F46-AC92-B087BE00A53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76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132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Figure 8: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069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Figure 9: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48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Figure 10: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6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Figure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9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Figure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07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Figure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21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Figure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73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Table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50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Figure 5: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001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Figure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48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Table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6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110067"/>
            <a:ext cx="7398468" cy="2345257"/>
          </a:xfrm>
        </p:spPr>
        <p:txBody>
          <a:bodyPr anchor="b" anchorCtr="0"/>
          <a:lstStyle>
            <a:lvl1pPr>
              <a:defRPr sz="5000"/>
            </a:lvl1pPr>
          </a:lstStyle>
          <a:p>
            <a:r>
              <a:rPr lang="en-GB"/>
              <a:t>Title of Presentation</a:t>
            </a:r>
            <a:br>
              <a:rPr lang="en-GB"/>
            </a:br>
            <a:r>
              <a:rPr lang="en-GB"/>
              <a:t>Title line 2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2634004"/>
            <a:ext cx="7398468" cy="64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Presenter’s name or subheading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24" y="3298221"/>
            <a:ext cx="7398043" cy="54186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/>
              <a:buNone/>
              <a:defRPr b="0" i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/>
              <a:buNone/>
              <a:defRPr b="0" i="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b="0" i="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b="0" i="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b="0" i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XX Month Year</a:t>
            </a:r>
            <a:endParaRPr lang="en-US"/>
          </a:p>
        </p:txBody>
      </p:sp>
      <p:pic>
        <p:nvPicPr>
          <p:cNvPr id="11" name="Picture 10" descr="logolarge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69" y="5501818"/>
            <a:ext cx="283247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90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99" y="2091267"/>
            <a:ext cx="4212001" cy="4316732"/>
          </a:xfrm>
        </p:spPr>
        <p:txBody>
          <a:bodyPr/>
          <a:lstStyle>
            <a:lvl1pPr marL="0" indent="0">
              <a:spcBef>
                <a:spcPts val="1000"/>
              </a:spcBef>
              <a:buFont typeface="+mj-lt"/>
              <a:buNone/>
              <a:defRPr sz="2400"/>
            </a:lvl1pPr>
            <a:lvl2pPr marL="0" indent="0">
              <a:spcBef>
                <a:spcPts val="1000"/>
              </a:spcBef>
              <a:buFont typeface="+mj-lt"/>
              <a:buNone/>
              <a:defRPr sz="2400" b="1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SzPct val="100000"/>
              <a:buFont typeface="+mj-lt"/>
              <a:buNone/>
              <a:defRPr sz="2400"/>
            </a:lvl3pPr>
            <a:lvl4pPr marL="0" indent="0">
              <a:spcBef>
                <a:spcPts val="1000"/>
              </a:spcBef>
              <a:buSzPct val="100000"/>
              <a:buFont typeface="+mj-lt"/>
              <a:buNone/>
              <a:defRPr sz="2400"/>
            </a:lvl4pPr>
            <a:lvl5pPr marL="0" indent="0">
              <a:spcBef>
                <a:spcPts val="1000"/>
              </a:spcBef>
              <a:buFont typeface="+mj-lt"/>
              <a:buNone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091133" cy="272363"/>
          </a:xfrm>
        </p:spPr>
        <p:txBody>
          <a:bodyPr/>
          <a:lstStyle/>
          <a:p>
            <a:r>
              <a:rPr lang="en-US" smtClean="0"/>
              <a:t>Staffing matters; funding counts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60000" y="790474"/>
            <a:ext cx="839377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800" dirty="0" smtClean="0">
                <a:latin typeface="+mj-lt"/>
              </a:rPr>
              <a:t>About us</a:t>
            </a:r>
            <a:endParaRPr lang="en-GB" sz="3800" dirty="0">
              <a:latin typeface="+mj-lt"/>
            </a:endParaRPr>
          </a:p>
        </p:txBody>
      </p:sp>
      <p:pic>
        <p:nvPicPr>
          <p:cNvPr id="15" name="Picture 14" descr="logosmall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161" y="305426"/>
            <a:ext cx="940308" cy="306324"/>
          </a:xfrm>
          <a:prstGeom prst="rect">
            <a:avLst/>
          </a:prstGeom>
        </p:spPr>
      </p:pic>
      <p:pic>
        <p:nvPicPr>
          <p:cNvPr id="16" name="Picture 15" descr="shape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763" y="2099149"/>
            <a:ext cx="3248372" cy="3060000"/>
          </a:xfrm>
          <a:prstGeom prst="rect">
            <a:avLst/>
          </a:prstGeom>
          <a:ln w="101600">
            <a:solidFill>
              <a:schemeClr val="bg1"/>
            </a:solidFill>
            <a:miter lim="800000"/>
          </a:ln>
        </p:spPr>
      </p:pic>
      <p:sp>
        <p:nvSpPr>
          <p:cNvPr id="17" name="TextBox 16"/>
          <p:cNvSpPr txBox="1"/>
          <p:nvPr userDrawn="1"/>
        </p:nvSpPr>
        <p:spPr>
          <a:xfrm>
            <a:off x="5318653" y="5377540"/>
            <a:ext cx="2479675" cy="1043897"/>
          </a:xfrm>
          <a:prstGeom prst="rect">
            <a:avLst/>
          </a:prstGeom>
          <a:solidFill>
            <a:srgbClr val="E30514"/>
          </a:solidFill>
        </p:spPr>
        <p:txBody>
          <a:bodyPr wrap="none" rtlCol="0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+mj-lt"/>
              </a:rPr>
              <a:t>We shine a light on </a:t>
            </a:r>
            <a:br>
              <a:rPr lang="en-US" sz="1400">
                <a:solidFill>
                  <a:srgbClr val="FFFFFF"/>
                </a:solidFill>
                <a:latin typeface="+mj-lt"/>
              </a:rPr>
            </a:br>
            <a:r>
              <a:rPr lang="en-US" sz="1400">
                <a:solidFill>
                  <a:srgbClr val="FFFFFF"/>
                </a:solidFill>
                <a:latin typeface="+mj-lt"/>
              </a:rPr>
              <a:t>how to make successful </a:t>
            </a:r>
            <a:br>
              <a:rPr lang="en-US" sz="1400">
                <a:solidFill>
                  <a:srgbClr val="FFFFFF"/>
                </a:solidFill>
                <a:latin typeface="+mj-lt"/>
              </a:rPr>
            </a:br>
            <a:r>
              <a:rPr lang="en-US" sz="1400">
                <a:solidFill>
                  <a:srgbClr val="FFFFFF"/>
                </a:solidFill>
                <a:latin typeface="+mj-lt"/>
              </a:rPr>
              <a:t>change happen</a:t>
            </a:r>
          </a:p>
        </p:txBody>
      </p:sp>
      <p:pic>
        <p:nvPicPr>
          <p:cNvPr id="18" name="Picture 17" descr="feet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60" y="4490511"/>
            <a:ext cx="1064029" cy="1828800"/>
          </a:xfrm>
          <a:prstGeom prst="rect">
            <a:avLst/>
          </a:prstGeom>
          <a:ln w="101600">
            <a:solidFill>
              <a:schemeClr val="bg1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246727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y in touch"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99" y="2091267"/>
            <a:ext cx="4212001" cy="4316732"/>
          </a:xfrm>
        </p:spPr>
        <p:txBody>
          <a:bodyPr/>
          <a:lstStyle>
            <a:lvl1pPr marL="288000" indent="-288000">
              <a:spcBef>
                <a:spcPts val="1000"/>
              </a:spcBef>
              <a:spcAft>
                <a:spcPts val="500"/>
              </a:spcAft>
              <a:buSzPct val="120000"/>
              <a:buFont typeface="Arial"/>
              <a:buChar char="•"/>
              <a:defRPr sz="2400"/>
            </a:lvl1pPr>
            <a:lvl2pPr marL="0" indent="0">
              <a:spcBef>
                <a:spcPts val="1000"/>
              </a:spcBef>
              <a:buFont typeface="+mj-lt"/>
              <a:buNone/>
              <a:defRPr sz="2400" b="1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SzPct val="100000"/>
              <a:buFont typeface="+mj-lt"/>
              <a:buNone/>
              <a:defRPr sz="2400"/>
            </a:lvl3pPr>
            <a:lvl4pPr marL="0" indent="0">
              <a:spcBef>
                <a:spcPts val="1000"/>
              </a:spcBef>
              <a:buSzPct val="100000"/>
              <a:buFont typeface="+mj-lt"/>
              <a:buNone/>
              <a:defRPr sz="2400"/>
            </a:lvl4pPr>
            <a:lvl5pPr marL="0" indent="0">
              <a:spcBef>
                <a:spcPts val="1000"/>
              </a:spcBef>
              <a:buFont typeface="+mj-lt"/>
              <a:buNone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smtClean="0"/>
              <a:t>Staffing matters; funding counts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60000" y="790474"/>
            <a:ext cx="839377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800" dirty="0" smtClean="0">
                <a:latin typeface="+mj-lt"/>
              </a:rPr>
              <a:t>Stay in touch</a:t>
            </a:r>
            <a:endParaRPr lang="en-GB" sz="3800" dirty="0">
              <a:latin typeface="+mj-lt"/>
            </a:endParaRPr>
          </a:p>
        </p:txBody>
      </p:sp>
      <p:pic>
        <p:nvPicPr>
          <p:cNvPr id="2" name="Picture 1" descr="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301" y="3473606"/>
            <a:ext cx="3079865" cy="2934393"/>
          </a:xfrm>
          <a:prstGeom prst="rect">
            <a:avLst/>
          </a:prstGeom>
          <a:ln w="101600">
            <a:solidFill>
              <a:schemeClr val="bg1"/>
            </a:solidFill>
            <a:miter lim="800000"/>
          </a:ln>
        </p:spPr>
      </p:pic>
      <p:pic>
        <p:nvPicPr>
          <p:cNvPr id="6" name="Picture 5" descr="people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13" y="1375249"/>
            <a:ext cx="1612669" cy="1812175"/>
          </a:xfrm>
          <a:prstGeom prst="rect">
            <a:avLst/>
          </a:prstGeom>
          <a:ln w="101600">
            <a:solidFill>
              <a:srgbClr val="FFFFFF"/>
            </a:solidFill>
            <a:miter lim="800000"/>
          </a:ln>
        </p:spPr>
      </p:pic>
      <p:pic>
        <p:nvPicPr>
          <p:cNvPr id="14" name="Picture 13" descr="logosmall600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161" y="305426"/>
            <a:ext cx="940308" cy="30632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6578600" y="2223031"/>
            <a:ext cx="2175170" cy="1044575"/>
          </a:xfrm>
          <a:prstGeom prst="rect">
            <a:avLst/>
          </a:prstGeom>
          <a:solidFill>
            <a:srgbClr val="E30514"/>
          </a:solidFill>
        </p:spPr>
        <p:txBody>
          <a:bodyPr wrap="square" rtlCol="0">
            <a:noAutofit/>
          </a:bodyPr>
          <a:lstStyle/>
          <a:p>
            <a:r>
              <a:rPr lang="en-US" sz="2000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@</a:t>
            </a:r>
            <a:r>
              <a:rPr lang="en-US" sz="2000" kern="1200" dirty="0" err="1">
                <a:solidFill>
                  <a:srgbClr val="FFFFFF"/>
                </a:solidFill>
                <a:latin typeface="+mj-lt"/>
                <a:ea typeface="+mn-ea"/>
                <a:cs typeface="+mn-cs"/>
              </a:rPr>
              <a:t>Healthfdn</a:t>
            </a:r>
            <a:endParaRPr lang="en-US" sz="2000" kern="1200" dirty="0">
              <a:solidFill>
                <a:srgbClr val="FFFFFF"/>
              </a:solidFill>
              <a:latin typeface="+mj-lt"/>
              <a:ea typeface="+mn-ea"/>
              <a:cs typeface="+mn-cs"/>
            </a:endParaRPr>
          </a:p>
          <a:p>
            <a:r>
              <a:rPr lang="en-US" sz="2000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health.org.uk</a:t>
            </a:r>
          </a:p>
        </p:txBody>
      </p:sp>
    </p:spTree>
    <p:extLst>
      <p:ext uri="{BB962C8B-B14F-4D97-AF65-F5344CB8AC3E}">
        <p14:creationId xmlns:p14="http://schemas.microsoft.com/office/powerpoint/2010/main" val="428333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2632903"/>
            <a:ext cx="7398468" cy="64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Insert a subheading here if required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68000" y="1660903"/>
            <a:ext cx="7398468" cy="972000"/>
          </a:xfrm>
          <a:prstGeom prst="rect">
            <a:avLst/>
          </a:prstGeom>
          <a:noFill/>
        </p:spPr>
        <p:txBody>
          <a:bodyPr wrap="square" lIns="0" rIns="0" bIns="0" rtlCol="0">
            <a:noAutofit/>
          </a:bodyPr>
          <a:lstStyle/>
          <a:p>
            <a:r>
              <a:rPr lang="en-US" sz="4700">
                <a:solidFill>
                  <a:schemeClr val="tx1"/>
                </a:solidFill>
                <a:latin typeface="+mj-lt"/>
              </a:rPr>
              <a:t>Thank you</a:t>
            </a:r>
          </a:p>
        </p:txBody>
      </p:sp>
      <p:pic>
        <p:nvPicPr>
          <p:cNvPr id="5" name="Picture 4" descr="logolarge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69" y="5501818"/>
            <a:ext cx="283247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75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799999"/>
            <a:ext cx="7200734" cy="4608000"/>
          </a:xfrm>
        </p:spPr>
        <p:txBody>
          <a:bodyPr/>
          <a:lstStyle>
            <a:lvl1pPr marL="360000" indent="-360000">
              <a:spcBef>
                <a:spcPts val="1000"/>
              </a:spcBef>
              <a:buFont typeface="+mj-lt"/>
              <a:buAutoNum type="arabicPeriod"/>
              <a:defRPr sz="2400"/>
            </a:lvl1pPr>
            <a:lvl2pPr marL="360000" indent="-360000">
              <a:spcBef>
                <a:spcPts val="1000"/>
              </a:spcBef>
              <a:buFont typeface="+mj-lt"/>
              <a:buAutoNum type="arabicPeriod"/>
              <a:defRPr sz="2400" b="1">
                <a:solidFill>
                  <a:srgbClr val="E30514"/>
                </a:solidFill>
              </a:defRPr>
            </a:lvl2pPr>
            <a:lvl3pPr marL="360000" indent="-360000">
              <a:spcBef>
                <a:spcPts val="1000"/>
              </a:spcBef>
              <a:buSzPct val="100000"/>
              <a:buFont typeface="+mj-lt"/>
              <a:buAutoNum type="arabicPeriod"/>
              <a:defRPr sz="2400"/>
            </a:lvl3pPr>
            <a:lvl4pPr marL="360000" indent="-360000">
              <a:spcBef>
                <a:spcPts val="1000"/>
              </a:spcBef>
              <a:buSzPct val="100000"/>
              <a:buFont typeface="+mj-lt"/>
              <a:buAutoNum type="arabicPeriod"/>
              <a:defRPr sz="2400"/>
            </a:lvl4pPr>
            <a:lvl5pPr marL="360000" indent="-360000">
              <a:spcBef>
                <a:spcPts val="1000"/>
              </a:spcBef>
              <a:buFont typeface="+mj-lt"/>
              <a:buAutoNum type="arabicPeriod"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small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161" y="305426"/>
            <a:ext cx="940308" cy="30632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60000" y="790474"/>
            <a:ext cx="839377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800" dirty="0" smtClean="0">
                <a:latin typeface="+mj-lt"/>
              </a:rPr>
              <a:t>Contents</a:t>
            </a:r>
            <a:endParaRPr lang="en-GB" sz="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227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co-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799999"/>
            <a:ext cx="7175334" cy="4608000"/>
          </a:xfrm>
        </p:spPr>
        <p:txBody>
          <a:bodyPr/>
          <a:lstStyle>
            <a:lvl1pPr marL="360000" indent="-360000">
              <a:spcBef>
                <a:spcPts val="1000"/>
              </a:spcBef>
              <a:buFont typeface="+mj-lt"/>
              <a:buAutoNum type="arabicPeriod"/>
              <a:defRPr sz="2400"/>
            </a:lvl1pPr>
            <a:lvl2pPr marL="360000" indent="-360000">
              <a:spcBef>
                <a:spcPts val="1000"/>
              </a:spcBef>
              <a:buFont typeface="+mj-lt"/>
              <a:buAutoNum type="arabicPeriod"/>
              <a:defRPr sz="2400" b="1">
                <a:solidFill>
                  <a:srgbClr val="E30514"/>
                </a:solidFill>
              </a:defRPr>
            </a:lvl2pPr>
            <a:lvl3pPr marL="360000" indent="-360000">
              <a:spcBef>
                <a:spcPts val="1000"/>
              </a:spcBef>
              <a:buSzPct val="100000"/>
              <a:buFont typeface="+mj-lt"/>
              <a:buAutoNum type="arabicPeriod"/>
              <a:defRPr sz="2400"/>
            </a:lvl3pPr>
            <a:lvl4pPr marL="360000" indent="-360000">
              <a:spcBef>
                <a:spcPts val="1000"/>
              </a:spcBef>
              <a:buSzPct val="100000"/>
              <a:buFont typeface="+mj-lt"/>
              <a:buAutoNum type="arabicPeriod"/>
              <a:defRPr sz="2400"/>
            </a:lvl4pPr>
            <a:lvl5pPr marL="360000" indent="-360000">
              <a:spcBef>
                <a:spcPts val="1000"/>
              </a:spcBef>
              <a:buFont typeface="+mj-lt"/>
              <a:buAutoNum type="arabicPeriod"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00" y="354875"/>
            <a:ext cx="5478292" cy="272363"/>
          </a:xfrm>
        </p:spPr>
        <p:txBody>
          <a:bodyPr/>
          <a:lstStyle/>
          <a:p>
            <a:r>
              <a:rPr lang="en-US" smtClean="0"/>
              <a:t>Staffing matters; funding counts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small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261" y="305426"/>
            <a:ext cx="940308" cy="30632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60000" y="790474"/>
            <a:ext cx="839377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800" dirty="0" smtClean="0">
                <a:latin typeface="+mj-lt"/>
              </a:rPr>
              <a:t>Contents</a:t>
            </a:r>
            <a:endParaRPr lang="en-GB" sz="3800" dirty="0">
              <a:latin typeface="+mj-lt"/>
            </a:endParaRP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035997" y="302881"/>
            <a:ext cx="730472" cy="308869"/>
          </a:xfrm>
        </p:spPr>
        <p:txBody>
          <a:bodyPr anchor="ctr"/>
          <a:lstStyle>
            <a:lvl1pPr algn="ctr">
              <a:spcBef>
                <a:spcPts val="0"/>
              </a:spcBef>
              <a:defRPr sz="800" baseline="0"/>
            </a:lvl1pPr>
          </a:lstStyle>
          <a:p>
            <a:r>
              <a:rPr lang="en-GB" dirty="0" smtClean="0"/>
              <a:t>Insert co-brand</a:t>
            </a:r>
            <a:br>
              <a:rPr lang="en-GB" dirty="0" smtClean="0"/>
            </a:br>
            <a:r>
              <a:rPr lang="en-GB" dirty="0" smtClean="0"/>
              <a:t>logo here 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979433" y="304438"/>
            <a:ext cx="0" cy="30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16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799999"/>
            <a:ext cx="7192268" cy="4608000"/>
          </a:xfrm>
        </p:spPr>
        <p:txBody>
          <a:bodyPr/>
          <a:lstStyle>
            <a:lvl1pPr>
              <a:buNone/>
              <a:defRPr sz="2400"/>
            </a:lvl1pPr>
            <a:lvl2pPr>
              <a:buNone/>
              <a:defRPr sz="2400" b="1">
                <a:solidFill>
                  <a:srgbClr val="E30514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small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161" y="305426"/>
            <a:ext cx="940308" cy="30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35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799999"/>
            <a:ext cx="7192268" cy="4396085"/>
          </a:xfrm>
        </p:spPr>
        <p:txBody>
          <a:bodyPr/>
          <a:lstStyle>
            <a:lvl1pPr>
              <a:buNone/>
              <a:defRPr sz="2400"/>
            </a:lvl1pPr>
            <a:lvl2pPr>
              <a:buNone/>
              <a:defRPr sz="2400" b="1">
                <a:solidFill>
                  <a:srgbClr val="E30514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small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161" y="305426"/>
            <a:ext cx="940308" cy="306324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0893" y="6352919"/>
            <a:ext cx="7191375" cy="272576"/>
          </a:xfrm>
        </p:spPr>
        <p:txBody>
          <a:bodyPr/>
          <a:lstStyle>
            <a:lvl1pPr>
              <a:defRPr sz="1200" baseline="0"/>
            </a:lvl1pPr>
          </a:lstStyle>
          <a:p>
            <a:pPr lvl="0"/>
            <a:r>
              <a:rPr lang="en-GB" dirty="0" smtClean="0"/>
              <a:t>Click to edit chart reference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46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368000" y="355600"/>
            <a:ext cx="7398468" cy="2089963"/>
          </a:xfrm>
        </p:spPr>
        <p:txBody>
          <a:bodyPr anchor="b" anchorCtr="0"/>
          <a:lstStyle>
            <a:lvl1pPr algn="l">
              <a:defRPr sz="4700" b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Coloured divider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68000" y="2615969"/>
            <a:ext cx="7398468" cy="1500187"/>
          </a:xfrm>
        </p:spPr>
        <p:txBody>
          <a:bodyPr anchor="t" anchorCtr="0"/>
          <a:lstStyle>
            <a:lvl1pPr marL="0" indent="0">
              <a:buNone/>
              <a:defRPr sz="25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Insert subheading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53205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99999"/>
            <a:ext cx="4122000" cy="4608000"/>
          </a:xfrm>
        </p:spPr>
        <p:txBody>
          <a:bodyPr/>
          <a:lstStyle>
            <a:lvl1pPr>
              <a:defRPr sz="2400"/>
            </a:lvl1pPr>
            <a:lvl2pPr>
              <a:defRPr sz="2400">
                <a:solidFill>
                  <a:srgbClr val="E30514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99999"/>
            <a:ext cx="4122000" cy="4608000"/>
          </a:xfrm>
        </p:spPr>
        <p:txBody>
          <a:bodyPr/>
          <a:lstStyle>
            <a:lvl1pPr>
              <a:defRPr sz="2400" baseline="0"/>
            </a:lvl1pPr>
            <a:lvl2pPr>
              <a:defRPr sz="2400">
                <a:solidFill>
                  <a:srgbClr val="E30514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add copy or image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small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161" y="305426"/>
            <a:ext cx="940308" cy="30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60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ull Ou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68001" y="756000"/>
            <a:ext cx="6836199" cy="4664330"/>
          </a:xfrm>
        </p:spPr>
        <p:txBody>
          <a:bodyPr/>
          <a:lstStyle>
            <a:lvl1pPr>
              <a:lnSpc>
                <a:spcPts val="4800"/>
              </a:lnSpc>
              <a:spcAft>
                <a:spcPts val="1500"/>
              </a:spcAft>
              <a:defRPr sz="330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“Pull out statement or quote slide” use bold italic font for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98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add full page charts, infographics</a:t>
            </a:r>
            <a:br>
              <a:rPr lang="en-GB"/>
            </a:br>
            <a:r>
              <a:rPr lang="en-GB"/>
              <a:t>tables, video and smartart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4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406469" cy="52322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99999"/>
            <a:ext cx="8406469" cy="460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354875"/>
            <a:ext cx="936000" cy="2723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rgbClr val="1C1C1C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354875"/>
            <a:ext cx="5808600" cy="2723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9207"/>
            <a:ext cx="2213268" cy="2322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4B096CFE-13EB-9C46-AD64-3E2A74317C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5" r:id="rId2"/>
    <p:sldLayoutId id="2147483656" r:id="rId3"/>
    <p:sldLayoutId id="2147483650" r:id="rId4"/>
    <p:sldLayoutId id="2147483685" r:id="rId5"/>
    <p:sldLayoutId id="2147483651" r:id="rId6"/>
    <p:sldLayoutId id="2147483657" r:id="rId7"/>
    <p:sldLayoutId id="2147483654" r:id="rId8"/>
    <p:sldLayoutId id="2147483661" r:id="rId9"/>
    <p:sldLayoutId id="2147483662" r:id="rId10"/>
    <p:sldLayoutId id="2147483663" r:id="rId11"/>
    <p:sldLayoutId id="2147483665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spcBef>
          <a:spcPct val="0"/>
        </a:spcBef>
        <a:buNone/>
        <a:defRPr sz="3400" b="0" i="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ts val="1000"/>
        </a:spcBef>
        <a:spcAft>
          <a:spcPts val="0"/>
        </a:spcAft>
        <a:buFont typeface="Arial"/>
        <a:buNone/>
        <a:defRPr sz="2400" b="1" kern="1200">
          <a:solidFill>
            <a:srgbClr val="E30514"/>
          </a:solidFill>
          <a:latin typeface="+mn-lt"/>
          <a:ea typeface="+mn-ea"/>
          <a:cs typeface="+mn-cs"/>
        </a:defRPr>
      </a:lvl2pPr>
      <a:lvl3pPr marL="288000" indent="-288000" algn="l" defTabSz="457200" rtl="0" eaLnBrk="1" latinLnBrk="0" hangingPunct="1">
        <a:spcBef>
          <a:spcPts val="1000"/>
        </a:spcBef>
        <a:spcAft>
          <a:spcPts val="0"/>
        </a:spcAft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spcBef>
          <a:spcPts val="0"/>
        </a:spcBef>
        <a:spcAft>
          <a:spcPts val="500"/>
        </a:spcAft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00" indent="-288000" algn="l" defTabSz="457200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Char char="−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88000" indent="-288000" algn="l" defTabSz="457200" rtl="0" eaLnBrk="1" latinLnBrk="0" hangingPunct="1">
        <a:spcBef>
          <a:spcPts val="500"/>
        </a:spcBef>
        <a:buFont typeface="Wingdings" charset="2"/>
        <a:buAutoNum type="arabicPlain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ts val="500"/>
        </a:spcBef>
        <a:buFont typeface="Arial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288000" indent="-288000" algn="l" defTabSz="457200" rtl="0" eaLnBrk="1" latinLnBrk="0" hangingPunct="1"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org.uk/user" TargetMode="External"/><Relationship Id="rId2" Type="http://schemas.openxmlformats.org/officeDocument/2006/relationships/hyperlink" Target="http://www.health.org.uk/newsletter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linkedin.com/company/the-health-foundation" TargetMode="External"/><Relationship Id="rId5" Type="http://schemas.openxmlformats.org/officeDocument/2006/relationships/hyperlink" Target="https://www.facebook.com/thehealthfoundation" TargetMode="External"/><Relationship Id="rId4" Type="http://schemas.openxmlformats.org/officeDocument/2006/relationships/hyperlink" Target="https://twitter.com/healthfdn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1000124"/>
            <a:ext cx="7544180" cy="1455199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Election briefing: NHS and social care funding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263" y="2634004"/>
            <a:ext cx="7398468" cy="642600"/>
          </a:xfrm>
        </p:spPr>
        <p:txBody>
          <a:bodyPr/>
          <a:lstStyle/>
          <a:p>
            <a:r>
              <a:rPr lang="en-GB" dirty="0" smtClean="0"/>
              <a:t>Three unavoidable challenges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371688" y="3276604"/>
            <a:ext cx="7398043" cy="541867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577939" cy="738664"/>
          </a:xfrm>
        </p:spPr>
        <p:txBody>
          <a:bodyPr/>
          <a:lstStyle/>
          <a:p>
            <a:r>
              <a:rPr lang="en-GB" sz="2400" dirty="0" smtClean="0"/>
              <a:t>Health </a:t>
            </a:r>
            <a:r>
              <a:rPr lang="en-GB" sz="2400" dirty="0"/>
              <a:t>care spending as percentage of GDP – How the United Kingdom compared to other G7 countries in 2015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90189" y="1567238"/>
            <a:ext cx="8734736" cy="5128837"/>
            <a:chOff x="190189" y="1567238"/>
            <a:chExt cx="8734736" cy="5128837"/>
          </a:xfrm>
        </p:grpSpPr>
        <p:pic>
          <p:nvPicPr>
            <p:cNvPr id="10242" name="Picture 2" descr="http://reader.health.org.uk/epubs/399/images/Fig_08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189" y="1567238"/>
              <a:ext cx="6950513" cy="512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7362825" y="5825141"/>
              <a:ext cx="15621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fr-FR" sz="1050" dirty="0">
                  <a:solidFill>
                    <a:schemeClr val="bg1">
                      <a:lumMod val="65000"/>
                    </a:schemeClr>
                  </a:solidFill>
                </a:rPr>
                <a:t>Source: 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OECD Health Statistics 2016, Frequently Requested 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51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577939" cy="738664"/>
          </a:xfrm>
        </p:spPr>
        <p:txBody>
          <a:bodyPr/>
          <a:lstStyle/>
          <a:p>
            <a:r>
              <a:rPr lang="en-GB" sz="2400" dirty="0" smtClean="0"/>
              <a:t>Projections </a:t>
            </a:r>
            <a:r>
              <a:rPr lang="en-GB" sz="2400" dirty="0"/>
              <a:t>of additional funding </a:t>
            </a:r>
            <a:r>
              <a:rPr lang="en-GB" sz="2400" dirty="0" smtClean="0"/>
              <a:t>required</a:t>
            </a:r>
            <a:br>
              <a:rPr lang="en-GB" sz="2400" dirty="0" smtClean="0"/>
            </a:br>
            <a:r>
              <a:rPr lang="en-GB" sz="2400" dirty="0" smtClean="0"/>
              <a:t>for </a:t>
            </a:r>
            <a:r>
              <a:rPr lang="en-GB" sz="2400" dirty="0"/>
              <a:t>the NHS budget in England (2017/18 prices)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17199" y="1600200"/>
            <a:ext cx="8441051" cy="5095875"/>
            <a:chOff x="417199" y="1600200"/>
            <a:chExt cx="8441051" cy="5095875"/>
          </a:xfrm>
        </p:grpSpPr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17199" y="1600200"/>
              <a:ext cx="5758050" cy="5095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553200" y="5893402"/>
              <a:ext cx="230505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fr-FR" sz="1050" dirty="0">
                  <a:solidFill>
                    <a:schemeClr val="bg1">
                      <a:lumMod val="65000"/>
                    </a:schemeClr>
                  </a:solidFill>
                </a:rPr>
                <a:t>Source: 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Health Foundation analysis based on Office for Budget Responsibility, fiscal sustainability report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2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577939" cy="738664"/>
          </a:xfrm>
        </p:spPr>
        <p:txBody>
          <a:bodyPr/>
          <a:lstStyle/>
          <a:p>
            <a:r>
              <a:rPr lang="en-GB" sz="2400" dirty="0" smtClean="0"/>
              <a:t>Projections </a:t>
            </a:r>
            <a:r>
              <a:rPr lang="en-GB" sz="2400" dirty="0"/>
              <a:t>of additional funding required for publicly funded adult social care (2017/18 </a:t>
            </a:r>
            <a:r>
              <a:rPr lang="en-GB" sz="2400" dirty="0" smtClean="0"/>
              <a:t>prices)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14125" y="5796009"/>
            <a:ext cx="23917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1050" dirty="0">
                <a:solidFill>
                  <a:schemeClr val="bg1">
                    <a:lumMod val="65000"/>
                  </a:schemeClr>
                </a:solidFill>
              </a:rPr>
              <a:t>Source: 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Health Foundation analysis based on Office for Budget Responsibility, fiscal sustainability report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1"/>
          <a:stretch/>
        </p:blipFill>
        <p:spPr>
          <a:xfrm>
            <a:off x="347835" y="1995436"/>
            <a:ext cx="5805315" cy="460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Health </a:t>
            </a:r>
            <a:r>
              <a:rPr lang="en-US" dirty="0" smtClean="0"/>
              <a:t>Foundation is </a:t>
            </a:r>
            <a:r>
              <a:rPr lang="en-US" dirty="0"/>
              <a:t>an independent </a:t>
            </a:r>
            <a:r>
              <a:rPr lang="en-US" dirty="0" smtClean="0"/>
              <a:t>charity committed </a:t>
            </a:r>
            <a:r>
              <a:rPr lang="en-US" dirty="0"/>
              <a:t>to </a:t>
            </a:r>
            <a:r>
              <a:rPr lang="en-US" dirty="0" smtClean="0"/>
              <a:t>bringing about </a:t>
            </a:r>
            <a:r>
              <a:rPr lang="en-US" dirty="0"/>
              <a:t>better health </a:t>
            </a:r>
            <a:r>
              <a:rPr lang="en-US" dirty="0" smtClean="0"/>
              <a:t>and health </a:t>
            </a:r>
            <a:r>
              <a:rPr lang="en-US" dirty="0"/>
              <a:t>care for people</a:t>
            </a:r>
            <a:br>
              <a:rPr lang="en-US" dirty="0"/>
            </a:br>
            <a:r>
              <a:rPr lang="en-US" dirty="0"/>
              <a:t>in the </a:t>
            </a:r>
            <a:r>
              <a:rPr lang="en-US" dirty="0" smtClean="0"/>
              <a:t>UK.</a:t>
            </a:r>
          </a:p>
          <a:p>
            <a:r>
              <a:rPr lang="en-US" dirty="0" smtClean="0"/>
              <a:t>We connect what works </a:t>
            </a:r>
            <a:br>
              <a:rPr lang="en-US" dirty="0" smtClean="0"/>
            </a:br>
            <a:r>
              <a:rPr lang="en-US" dirty="0" smtClean="0"/>
              <a:t>on the ground with</a:t>
            </a:r>
            <a:br>
              <a:rPr lang="en-US" dirty="0" smtClean="0"/>
            </a:br>
            <a:r>
              <a:rPr lang="en-US" dirty="0" smtClean="0"/>
              <a:t>effective policymaking </a:t>
            </a:r>
            <a:br>
              <a:rPr lang="en-US" dirty="0" smtClean="0"/>
            </a:br>
            <a:r>
              <a:rPr lang="en-US" dirty="0" smtClean="0"/>
              <a:t>and vice versa.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Subscribe to our email newsletter</a:t>
            </a:r>
            <a:endParaRPr lang="en-US" dirty="0"/>
          </a:p>
          <a:p>
            <a:r>
              <a:rPr lang="en-US" dirty="0">
                <a:hlinkClick r:id="rId3"/>
              </a:rPr>
              <a:t>Register for email alerts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be notified about our latest work</a:t>
            </a:r>
          </a:p>
          <a:p>
            <a:r>
              <a:rPr lang="en-US" dirty="0"/>
              <a:t>Follow us on </a:t>
            </a:r>
            <a:r>
              <a:rPr lang="en-US" dirty="0">
                <a:hlinkClick r:id="rId4"/>
              </a:rPr>
              <a:t>Twitter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smtClean="0">
                <a:hlinkClick r:id="rId5"/>
              </a:rPr>
              <a:t>Facebook</a:t>
            </a:r>
            <a:r>
              <a:rPr lang="en-US" dirty="0" smtClean="0"/>
              <a:t> or </a:t>
            </a:r>
            <a:r>
              <a:rPr lang="en-US" dirty="0" smtClean="0">
                <a:hlinkClick r:id="rId6"/>
              </a:rPr>
              <a:t>LinkedIn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1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406469" cy="369332"/>
          </a:xfrm>
        </p:spPr>
        <p:txBody>
          <a:bodyPr/>
          <a:lstStyle/>
          <a:p>
            <a:r>
              <a:rPr lang="en-GB" sz="2400" dirty="0" smtClean="0"/>
              <a:t>Growth </a:t>
            </a:r>
            <a:r>
              <a:rPr lang="en-GB" sz="2400" dirty="0" smtClean="0"/>
              <a:t>in English population by age group</a:t>
            </a:r>
            <a:endParaRPr lang="en-US" sz="2400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07857" y="1353184"/>
            <a:ext cx="8531344" cy="5114040"/>
            <a:chOff x="355482" y="1229359"/>
            <a:chExt cx="8531344" cy="5114040"/>
          </a:xfrm>
        </p:grpSpPr>
        <p:pic>
          <p:nvPicPr>
            <p:cNvPr id="1026" name="Picture 2" descr="http://reader.health.org.uk/epubs/399/images/Fig_02-Growth-in-Eng-pop-v2-PUB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482" y="1229359"/>
              <a:ext cx="6999042" cy="50952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672916" y="5766318"/>
              <a:ext cx="1213910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fr-FR" sz="1050" dirty="0">
                  <a:solidFill>
                    <a:schemeClr val="bg1">
                      <a:lumMod val="65000"/>
                    </a:schemeClr>
                  </a:solidFill>
                </a:rPr>
                <a:t>Source: ONS population projections, 2014</a:t>
              </a:r>
              <a:endParaRPr lang="en-GB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43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406469" cy="738664"/>
          </a:xfrm>
        </p:spPr>
        <p:txBody>
          <a:bodyPr/>
          <a:lstStyle/>
          <a:p>
            <a:r>
              <a:rPr lang="en-GB" sz="2400" dirty="0" smtClean="0"/>
              <a:t>Public </a:t>
            </a:r>
            <a:r>
              <a:rPr lang="en-GB" sz="2400" dirty="0" smtClean="0"/>
              <a:t>spending on adult social care in </a:t>
            </a:r>
            <a:r>
              <a:rPr lang="en-GB" sz="2400" dirty="0" smtClean="0"/>
              <a:t>England</a:t>
            </a:r>
            <a:br>
              <a:rPr lang="en-GB" sz="2400" dirty="0" smtClean="0"/>
            </a:br>
            <a:r>
              <a:rPr lang="en-GB" sz="2400" dirty="0" smtClean="0"/>
              <a:t>2009/10 </a:t>
            </a:r>
            <a:r>
              <a:rPr lang="en-GB" sz="2400" dirty="0" smtClean="0"/>
              <a:t>to 2016/17 (2017/18 prices)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54791" y="1882486"/>
            <a:ext cx="8598709" cy="4682436"/>
            <a:chOff x="383366" y="1882486"/>
            <a:chExt cx="8598709" cy="4682436"/>
          </a:xfrm>
        </p:grpSpPr>
        <p:pic>
          <p:nvPicPr>
            <p:cNvPr id="2050" name="Picture 2" descr="http://reader.health.org.uk/epubs/399/images/Fig_0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66" y="1882486"/>
              <a:ext cx="6106165" cy="46516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6829424" y="5664676"/>
              <a:ext cx="2152651" cy="90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fr-FR" sz="1050" dirty="0">
                  <a:solidFill>
                    <a:schemeClr val="bg1">
                      <a:lumMod val="65000"/>
                    </a:schemeClr>
                  </a:solidFill>
                </a:rPr>
                <a:t>Source: 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NHS Digital personal social services expenditure and unit costs; DCLG local authority revenue expenditure and financing.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16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406469" cy="923330"/>
          </a:xfrm>
        </p:spPr>
        <p:txBody>
          <a:bodyPr/>
          <a:lstStyle/>
          <a:p>
            <a:r>
              <a:rPr lang="en-GB" sz="2400" dirty="0" smtClean="0"/>
              <a:t>Social </a:t>
            </a:r>
            <a:r>
              <a:rPr lang="en-GB" sz="2400" dirty="0"/>
              <a:t>care funding gap, </a:t>
            </a:r>
            <a:r>
              <a:rPr lang="en-GB" sz="2400" dirty="0" smtClean="0"/>
              <a:t>2015/16–2019/20</a:t>
            </a:r>
            <a:br>
              <a:rPr lang="en-GB" sz="2400" dirty="0" smtClean="0"/>
            </a:br>
            <a:r>
              <a:rPr lang="en-GB" sz="1800" dirty="0" smtClean="0"/>
              <a:t>Gap </a:t>
            </a:r>
            <a:r>
              <a:rPr lang="en-GB" sz="1800" dirty="0"/>
              <a:t>between estimated public spending on adult social care and funding pressures (2017/18 prices)</a:t>
            </a:r>
            <a:endParaRPr lang="en-US" sz="18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60001" y="1933575"/>
            <a:ext cx="8564924" cy="4645592"/>
            <a:chOff x="360001" y="2009775"/>
            <a:chExt cx="8564924" cy="4645592"/>
          </a:xfrm>
        </p:grpSpPr>
        <p:pic>
          <p:nvPicPr>
            <p:cNvPr id="3074" name="Picture 2" descr="http://reader.health.org.uk/epubs/399/images/Fig_0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01" y="2009775"/>
              <a:ext cx="6039102" cy="460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562725" y="6239869"/>
              <a:ext cx="236220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fr-FR" sz="1050" dirty="0">
                  <a:solidFill>
                    <a:schemeClr val="bg1">
                      <a:lumMod val="65000"/>
                    </a:schemeClr>
                  </a:solidFill>
                </a:rPr>
                <a:t>Source: 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Health Foundation analysis based on multiple sources.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11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406469" cy="646331"/>
          </a:xfrm>
        </p:spPr>
        <p:txBody>
          <a:bodyPr/>
          <a:lstStyle/>
          <a:p>
            <a:r>
              <a:rPr lang="en-GB" sz="2400" dirty="0" smtClean="0"/>
              <a:t>Changes </a:t>
            </a:r>
            <a:r>
              <a:rPr lang="en-GB" sz="2400" dirty="0"/>
              <a:t>in total NHS spend per </a:t>
            </a:r>
            <a:r>
              <a:rPr lang="en-GB" sz="2400" dirty="0" smtClean="0"/>
              <a:t>head</a:t>
            </a:r>
            <a:br>
              <a:rPr lang="en-GB" sz="2400" dirty="0" smtClean="0"/>
            </a:br>
            <a:r>
              <a:rPr lang="en-GB" sz="1800" dirty="0" smtClean="0"/>
              <a:t>Annual </a:t>
            </a:r>
            <a:r>
              <a:rPr lang="en-GB" sz="1800" dirty="0"/>
              <a:t>change and actual spend per head for 2017/18 to 2020/21 (2017/18 prices)</a:t>
            </a:r>
            <a:endParaRPr lang="en-US" sz="18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10501" y="1676399"/>
            <a:ext cx="8523949" cy="4936833"/>
            <a:chOff x="410501" y="1586685"/>
            <a:chExt cx="8523949" cy="5026548"/>
          </a:xfrm>
        </p:grpSpPr>
        <p:pic>
          <p:nvPicPr>
            <p:cNvPr id="4098" name="Picture 2" descr="http://reader.health.org.uk/epubs/399/images/Fig_0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501" y="1586685"/>
              <a:ext cx="6523699" cy="4969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7286625" y="6036152"/>
              <a:ext cx="1647825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fr-FR" sz="1050" dirty="0">
                  <a:solidFill>
                    <a:schemeClr val="bg1">
                      <a:lumMod val="65000"/>
                    </a:schemeClr>
                  </a:solidFill>
                </a:rPr>
                <a:t>Source: 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Department of Health Annual Accounts 2015/16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406469" cy="369332"/>
          </a:xfrm>
        </p:spPr>
        <p:txBody>
          <a:bodyPr/>
          <a:lstStyle/>
          <a:p>
            <a:r>
              <a:rPr lang="en-GB" sz="2400" dirty="0" smtClean="0"/>
              <a:t>Health </a:t>
            </a:r>
            <a:r>
              <a:rPr lang="en-GB" sz="2400" dirty="0"/>
              <a:t>care spending in England, 2014/15 to 2020/21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0001" y="6093301"/>
            <a:ext cx="840646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1050" dirty="0">
                <a:solidFill>
                  <a:schemeClr val="bg1">
                    <a:lumMod val="65000"/>
                  </a:schemeClr>
                </a:solidFill>
              </a:rPr>
              <a:t>Source: 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Department of Health Annual report and accounts 2015/16, NHS England Annual accounts 2015/16,</a:t>
            </a:r>
            <a:br>
              <a:rPr lang="en-GB" sz="105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NHS England Board PAPER PB. 17.12.15/04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27201"/>
              </p:ext>
            </p:extLst>
          </p:nvPr>
        </p:nvGraphicFramePr>
        <p:xfrm>
          <a:off x="457204" y="1409701"/>
          <a:ext cx="8229596" cy="4577556"/>
        </p:xfrm>
        <a:graphic>
          <a:graphicData uri="http://schemas.openxmlformats.org/drawingml/2006/table">
            <a:tbl>
              <a:tblPr/>
              <a:tblGrid>
                <a:gridCol w="1530158"/>
                <a:gridCol w="744382"/>
                <a:gridCol w="744382"/>
                <a:gridCol w="744382"/>
                <a:gridCol w="744382"/>
                <a:gridCol w="744382"/>
                <a:gridCol w="744382"/>
                <a:gridCol w="744382"/>
                <a:gridCol w="744382"/>
                <a:gridCol w="744382"/>
              </a:tblGrid>
              <a:tr h="691962">
                <a:tc>
                  <a:txBody>
                    <a:bodyPr/>
                    <a:lstStyle/>
                    <a:p>
                      <a:pPr fontAlgn="base"/>
                      <a:endParaRPr lang="en-GB" sz="1000" b="1" dirty="0">
                        <a:solidFill>
                          <a:srgbClr val="342F2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81" marR="45181" marT="67772" marB="67772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 dirty="0" smtClean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2014/15 </a:t>
                      </a:r>
                      <a:r>
                        <a:rPr lang="en-GB" sz="1000" b="1" dirty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Outturn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2015/16 Outturn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 dirty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2016/17 Plan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2017/18 Plan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2018/19 Plan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 Plan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 Plan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(£m / %), 2014/15 – 2020/21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 dirty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(£m / %), 2015/16 – 2020/21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931488"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Department of Health expenditure limit, cash terms (£m)</a:t>
                      </a:r>
                    </a:p>
                  </a:txBody>
                  <a:tcPr marL="45181" marR="45181" marT="67772" marB="67772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£113,345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£117,594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£120,611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£123,688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£126,343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£129,143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£133,051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£19,706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 dirty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£15,457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011331"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Department of Health expenditure limit, 2017/18 prices (£m)</a:t>
                      </a:r>
                    </a:p>
                  </a:txBody>
                  <a:tcPr marL="45181" marR="45181" marT="67772" marB="67772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£118,275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£121,874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£122,576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£123,688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£124,398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£125,078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£126,482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£8,207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 dirty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£4,608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2596"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real terms</a:t>
                      </a:r>
                    </a:p>
                  </a:txBody>
                  <a:tcPr marL="45181" marR="45181" marT="67772" marB="67772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 dirty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32280"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NHS England, cash terms (£m)</a:t>
                      </a:r>
                    </a:p>
                  </a:txBody>
                  <a:tcPr marL="45181" marR="45181" marT="67772" marB="67772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£97,994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£100,685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£106,800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£110,200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£112,700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£115,800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£119,900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£21,906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 dirty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£19,215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612121"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NHS England,</a:t>
                      </a:r>
                    </a:p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2017/18 prices (£m)</a:t>
                      </a:r>
                    </a:p>
                  </a:txBody>
                  <a:tcPr marL="45181" marR="45181" marT="67772" marB="67772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£102,257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£104,350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£108,540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£110,200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£110,965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£112,156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£113,980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£11,723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 dirty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£9,630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2596"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real terms</a:t>
                      </a:r>
                    </a:p>
                  </a:txBody>
                  <a:tcPr marL="45181" marR="45181" marT="67772" marB="67772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0" dirty="0">
                          <a:solidFill>
                            <a:srgbClr val="342F2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45181" marR="45181" marT="67772" marB="6777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3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406469" cy="738664"/>
          </a:xfrm>
        </p:spPr>
        <p:txBody>
          <a:bodyPr/>
          <a:lstStyle/>
          <a:p>
            <a:r>
              <a:rPr lang="en-GB" sz="2400" dirty="0" smtClean="0"/>
              <a:t>NHS </a:t>
            </a:r>
            <a:r>
              <a:rPr lang="en-GB" sz="2400" dirty="0"/>
              <a:t>providers reporting a </a:t>
            </a:r>
            <a:r>
              <a:rPr lang="en-GB" sz="2400" dirty="0" smtClean="0"/>
              <a:t>surplus/deficit</a:t>
            </a:r>
            <a:br>
              <a:rPr lang="en-GB" sz="2400" dirty="0" smtClean="0"/>
            </a:br>
            <a:r>
              <a:rPr lang="en-GB" sz="2400" dirty="0" smtClean="0"/>
              <a:t>2013/14–Q3 </a:t>
            </a:r>
            <a:r>
              <a:rPr lang="en-GB" sz="2400" dirty="0"/>
              <a:t>2016/17 (%)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pic>
        <p:nvPicPr>
          <p:cNvPr id="6146" name="Picture 2" descr="http://reader.health.org.uk/epubs/399/images/Fig_05.pn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65" r="12633" b="1"/>
          <a:stretch/>
        </p:blipFill>
        <p:spPr bwMode="auto">
          <a:xfrm>
            <a:off x="2299312" y="1485900"/>
            <a:ext cx="4545376" cy="492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90557" y="6434741"/>
            <a:ext cx="396288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1050" dirty="0">
                <a:solidFill>
                  <a:schemeClr val="bg1">
                    <a:lumMod val="65000"/>
                  </a:schemeClr>
                </a:solidFill>
              </a:rPr>
              <a:t>Source: 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Health Foundation analysis of NHS Improvement data</a:t>
            </a:r>
          </a:p>
        </p:txBody>
      </p:sp>
    </p:spTree>
    <p:extLst>
      <p:ext uri="{BB962C8B-B14F-4D97-AF65-F5344CB8AC3E}">
        <p14:creationId xmlns:p14="http://schemas.microsoft.com/office/powerpoint/2010/main" val="6929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577939" cy="738664"/>
          </a:xfrm>
        </p:spPr>
        <p:txBody>
          <a:bodyPr/>
          <a:lstStyle/>
          <a:p>
            <a:r>
              <a:rPr lang="en-GB" sz="2400" dirty="0" smtClean="0"/>
              <a:t>Average </a:t>
            </a:r>
            <a:r>
              <a:rPr lang="en-GB" sz="2400" dirty="0"/>
              <a:t>annual increase in productivity for NHS, social care and whole economy 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53312" y="1712349"/>
            <a:ext cx="8667351" cy="4975907"/>
            <a:chOff x="353312" y="1578999"/>
            <a:chExt cx="8667351" cy="4975907"/>
          </a:xfrm>
        </p:grpSpPr>
        <p:pic>
          <p:nvPicPr>
            <p:cNvPr id="7170" name="Picture 2" descr="http://reader.health.org.uk/epubs/399/images/Fig_1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312" y="1578999"/>
              <a:ext cx="6247513" cy="4945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7067550" y="5977825"/>
              <a:ext cx="1953113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fr-FR" sz="1050" dirty="0">
                  <a:solidFill>
                    <a:schemeClr val="bg1">
                      <a:lumMod val="65000"/>
                    </a:schemeClr>
                  </a:solidFill>
                </a:rPr>
                <a:t>Source: 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Health Foundation analysis based on multiple sources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97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828574"/>
            <a:ext cx="8406469" cy="738664"/>
          </a:xfrm>
        </p:spPr>
        <p:txBody>
          <a:bodyPr/>
          <a:lstStyle/>
          <a:p>
            <a:r>
              <a:rPr lang="en-GB" sz="2400" dirty="0" smtClean="0"/>
              <a:t>UK </a:t>
            </a:r>
            <a:r>
              <a:rPr lang="en-GB" sz="2400" dirty="0"/>
              <a:t>projections of health care and social care spending as a share of GDP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5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7999" y="354875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</a:t>
            </a:r>
            <a:r>
              <a:rPr lang="en-GB" dirty="0"/>
              <a:t>and social care </a:t>
            </a:r>
            <a:r>
              <a:rPr lang="en-GB" dirty="0" smtClean="0"/>
              <a:t>funding – Three unavoidable challenges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227277"/>
              </p:ext>
            </p:extLst>
          </p:nvPr>
        </p:nvGraphicFramePr>
        <p:xfrm>
          <a:off x="438151" y="1955719"/>
          <a:ext cx="8239124" cy="4083013"/>
        </p:xfrm>
        <a:graphic>
          <a:graphicData uri="http://schemas.openxmlformats.org/drawingml/2006/table">
            <a:tbl>
              <a:tblPr/>
              <a:tblGrid>
                <a:gridCol w="2295524"/>
                <a:gridCol w="1485900"/>
                <a:gridCol w="1485900"/>
                <a:gridCol w="1485900"/>
                <a:gridCol w="1485900"/>
              </a:tblGrid>
              <a:tr h="756621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/>
                      </a:r>
                      <a:br>
                        <a:rPr lang="en-GB" sz="1600" dirty="0"/>
                      </a:br>
                      <a:endParaRPr lang="en-GB" sz="1600" dirty="0"/>
                    </a:p>
                  </a:txBody>
                  <a:tcPr marL="114640" marR="114640" marT="171959" marB="171959" anchor="ctr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 smtClean="0"/>
                        <a:t>2016/17</a:t>
                      </a:r>
                      <a:endParaRPr lang="en-GB" sz="1600" dirty="0"/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>2021/22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2026/27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>2031/32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027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>Health</a:t>
                      </a:r>
                    </a:p>
                  </a:txBody>
                  <a:tcPr marL="114640" marR="114640" marT="171959" marB="171959" anchor="ctr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7.3%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6.9%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7.6%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8.4%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56621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>Long-term care</a:t>
                      </a:r>
                    </a:p>
                  </a:txBody>
                  <a:tcPr marL="114640" marR="114640" marT="171959" marB="171959" anchor="ctr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1.0%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1.1%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1.3%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1.4%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027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>Combined</a:t>
                      </a:r>
                    </a:p>
                  </a:txBody>
                  <a:tcPr marL="114640" marR="114640" marT="171959" marB="171959" anchor="ctr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8.3%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8.0%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8.9%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>9.8%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14398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>Additional share of GDP for health and care combined for each five-year block</a:t>
                      </a:r>
                    </a:p>
                  </a:txBody>
                  <a:tcPr marL="114640" marR="114640" marT="171959" marB="171959" anchor="ctr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en-GB" sz="1600" dirty="0"/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>-0.3 percentage points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/>
                        <a:t>0.9 percentage points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/>
                        <a:t>0.9 percentage points</a:t>
                      </a:r>
                    </a:p>
                  </a:txBody>
                  <a:tcPr marL="114640" marR="114640" marT="171959" marB="17195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60001" y="6168041"/>
            <a:ext cx="831727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1050" dirty="0">
                <a:solidFill>
                  <a:schemeClr val="bg1">
                    <a:lumMod val="65000"/>
                  </a:schemeClr>
                </a:solidFill>
              </a:rPr>
              <a:t>Source: 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Office for Budget Responsibility Fiscal Sustainability Report January 2017</a:t>
            </a:r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b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Note: the long-term care projections do not include the announcements of additional funding in the spring budget 2017.)</a:t>
            </a:r>
          </a:p>
        </p:txBody>
      </p:sp>
    </p:spTree>
    <p:extLst>
      <p:ext uri="{BB962C8B-B14F-4D97-AF65-F5344CB8AC3E}">
        <p14:creationId xmlns:p14="http://schemas.microsoft.com/office/powerpoint/2010/main" val="23355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1110_THF_Powerpoint_Template_Basic">
  <a:themeElements>
    <a:clrScheme name="The Health Foundation">
      <a:dk1>
        <a:srgbClr val="1C1C1C"/>
      </a:dk1>
      <a:lt1>
        <a:srgbClr val="FFFFFF"/>
      </a:lt1>
      <a:dk2>
        <a:srgbClr val="DD0031"/>
      </a:dk2>
      <a:lt2>
        <a:srgbClr val="E2DFD8"/>
      </a:lt2>
      <a:accent1>
        <a:srgbClr val="999390"/>
      </a:accent1>
      <a:accent2>
        <a:srgbClr val="EE9B90"/>
      </a:accent2>
      <a:accent3>
        <a:srgbClr val="9D8CB1"/>
      </a:accent3>
      <a:accent4>
        <a:srgbClr val="8BC68F"/>
      </a:accent4>
      <a:accent5>
        <a:srgbClr val="FFE996"/>
      </a:accent5>
      <a:accent6>
        <a:srgbClr val="A6D7D3"/>
      </a:accent6>
      <a:hlink>
        <a:srgbClr val="1C1C1C"/>
      </a:hlink>
      <a:folHlink>
        <a:srgbClr val="E2DFD8"/>
      </a:folHlink>
    </a:clrScheme>
    <a:fontScheme name="The Health Foundatio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t"/>
      <a:lstStyle>
        <a:defPPr algn="l">
          <a:defRPr sz="3000">
            <a:solidFill>
              <a:schemeClr val="accent1"/>
            </a:solidFill>
            <a:latin typeface="Univers LT Std 65 Bold"/>
            <a:cs typeface="Univers LT Std 65 Bol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rgbClr val="A6D7D3"/>
        </a:solidFill>
      </a:spPr>
      <a:bodyPr wrap="square" rtlCol="0">
        <a:noAutofit/>
      </a:bodyPr>
      <a:lstStyle>
        <a:defPPr>
          <a:defRPr sz="1400">
            <a:solidFill>
              <a:srgbClr val="FFFFFF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151110_THF_Powerpoint_Template_Basic</Template>
  <TotalTime>0</TotalTime>
  <Words>724</Words>
  <Application>Microsoft Office PowerPoint</Application>
  <PresentationFormat>On-screen Show (4:3)</PresentationFormat>
  <Paragraphs>173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151110_THF_Powerpoint_Template_Basic</vt:lpstr>
      <vt:lpstr> Election briefing: NHS and social care funding</vt:lpstr>
      <vt:lpstr>Growth in English population by age group</vt:lpstr>
      <vt:lpstr>Public spending on adult social care in England 2009/10 to 2016/17 (2017/18 prices)</vt:lpstr>
      <vt:lpstr>Social care funding gap, 2015/16–2019/20 Gap between estimated public spending on adult social care and funding pressures (2017/18 prices)</vt:lpstr>
      <vt:lpstr>Changes in total NHS spend per head Annual change and actual spend per head for 2017/18 to 2020/21 (2017/18 prices)</vt:lpstr>
      <vt:lpstr>Health care spending in England, 2014/15 to 2020/21</vt:lpstr>
      <vt:lpstr>NHS providers reporting a surplus/deficit 2013/14–Q3 2016/17 (%)</vt:lpstr>
      <vt:lpstr>Average annual increase in productivity for NHS, social care and whole economy </vt:lpstr>
      <vt:lpstr>UK projections of health care and social care spending as a share of GDP</vt:lpstr>
      <vt:lpstr>Health care spending as percentage of GDP – How the United Kingdom compared to other G7 countries in 2015</vt:lpstr>
      <vt:lpstr>Projections of additional funding required for the NHS budget in England (2017/18 prices)</vt:lpstr>
      <vt:lpstr>Projections of additional funding required for publicly funded adult social care (2017/18 prices)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2017-05-15T11:22:32Z</dcterms:created>
  <dcterms:modified xsi:type="dcterms:W3CDTF">2017-05-15T17:16:56Z</dcterms:modified>
</cp:coreProperties>
</file>