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63" r:id="rId5"/>
    <p:sldId id="274" r:id="rId6"/>
    <p:sldId id="257" r:id="rId7"/>
    <p:sldId id="261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62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4"/>
    <a:srgbClr val="342E2B"/>
    <a:srgbClr val="FFFFFF"/>
    <a:srgbClr val="000000"/>
    <a:srgbClr val="898989"/>
    <a:srgbClr val="E2DED8"/>
    <a:srgbClr val="E2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78" y="-744"/>
      </p:cViewPr>
      <p:guideLst>
        <p:guide orient="horz" pos="27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6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F09A-7643-8E49-A419-6A6F781113D1}" type="datetimeFigureOut"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A621-1AE1-2541-A18B-F139E38977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D6CA-19FA-6A46-BBB5-71E9697CFD07}" type="datetimeFigureOut"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3EF1-9BE1-3F46-AC92-B087BE00A5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3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110067"/>
            <a:ext cx="7398468" cy="2345257"/>
          </a:xfrm>
        </p:spPr>
        <p:txBody>
          <a:bodyPr anchor="b" anchorCtr="0"/>
          <a:lstStyle>
            <a:lvl1pPr>
              <a:defRPr sz="5000"/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Title line 2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634004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4" y="3298221"/>
            <a:ext cx="7398043" cy="5418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XX Month Year</a:t>
            </a:r>
            <a:endParaRPr lang="en-US"/>
          </a:p>
        </p:txBody>
      </p:sp>
      <p:pic>
        <p:nvPicPr>
          <p:cNvPr id="11" name="Picture 10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5501818"/>
            <a:ext cx="28324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4212001" cy="4316732"/>
          </a:xfrm>
        </p:spPr>
        <p:txBody>
          <a:bodyPr/>
          <a:lstStyle>
            <a:lvl1pPr marL="0" indent="0">
              <a:spcBef>
                <a:spcPts val="1000"/>
              </a:spcBef>
              <a:buFont typeface="+mj-lt"/>
              <a:buNone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091133" cy="272363"/>
          </a:xfrm>
        </p:spPr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About us</a:t>
            </a:r>
            <a:endParaRPr lang="en-GB" sz="3800" dirty="0">
              <a:latin typeface="+mj-lt"/>
            </a:endParaRPr>
          </a:p>
        </p:txBody>
      </p:sp>
      <p:pic>
        <p:nvPicPr>
          <p:cNvPr id="15" name="Picture 14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pic>
        <p:nvPicPr>
          <p:cNvPr id="16" name="Picture 15" descr="shap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3" y="2099149"/>
            <a:ext cx="3248372" cy="30600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sp>
        <p:nvSpPr>
          <p:cNvPr id="17" name="TextBox 16"/>
          <p:cNvSpPr txBox="1"/>
          <p:nvPr userDrawn="1"/>
        </p:nvSpPr>
        <p:spPr>
          <a:xfrm>
            <a:off x="5318653" y="5377540"/>
            <a:ext cx="2479675" cy="1043897"/>
          </a:xfrm>
          <a:prstGeom prst="rect">
            <a:avLst/>
          </a:prstGeom>
          <a:solidFill>
            <a:srgbClr val="E30514"/>
          </a:solidFill>
        </p:spPr>
        <p:txBody>
          <a:bodyPr wrap="none" rtlCol="0">
            <a:noAutofit/>
          </a:bodyPr>
          <a:lstStyle/>
          <a:p>
            <a:r>
              <a:rPr lang="en-US" sz="1400">
                <a:solidFill>
                  <a:srgbClr val="FFFFFF"/>
                </a:solidFill>
                <a:latin typeface="+mj-lt"/>
              </a:rPr>
              <a:t>We shine a light on </a:t>
            </a:r>
            <a:br>
              <a:rPr lang="en-US" sz="1400">
                <a:solidFill>
                  <a:srgbClr val="FFFFFF"/>
                </a:solidFill>
                <a:latin typeface="+mj-lt"/>
              </a:rPr>
            </a:br>
            <a:r>
              <a:rPr lang="en-US" sz="1400">
                <a:solidFill>
                  <a:srgbClr val="FFFFFF"/>
                </a:solidFill>
                <a:latin typeface="+mj-lt"/>
              </a:rPr>
              <a:t>how to make successful </a:t>
            </a:r>
            <a:br>
              <a:rPr lang="en-US" sz="1400">
                <a:solidFill>
                  <a:srgbClr val="FFFFFF"/>
                </a:solidFill>
                <a:latin typeface="+mj-lt"/>
              </a:rPr>
            </a:br>
            <a:r>
              <a:rPr lang="en-US" sz="1400">
                <a:solidFill>
                  <a:srgbClr val="FFFFFF"/>
                </a:solidFill>
                <a:latin typeface="+mj-lt"/>
              </a:rPr>
              <a:t>change happen</a:t>
            </a:r>
          </a:p>
        </p:txBody>
      </p:sp>
      <p:pic>
        <p:nvPicPr>
          <p:cNvPr id="18" name="Picture 17" descr="fee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60" y="4490511"/>
            <a:ext cx="1064029" cy="18288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6727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4212001" cy="4316732"/>
          </a:xfrm>
        </p:spPr>
        <p:txBody>
          <a:bodyPr/>
          <a:lstStyle>
            <a:lvl1pPr marL="288000" indent="-288000">
              <a:spcBef>
                <a:spcPts val="1000"/>
              </a:spcBef>
              <a:spcAft>
                <a:spcPts val="500"/>
              </a:spcAft>
              <a:buSzPct val="120000"/>
              <a:buFont typeface="Arial"/>
              <a:buChar char="•"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Stay in touch</a:t>
            </a:r>
            <a:endParaRPr lang="en-GB" sz="3800" dirty="0">
              <a:latin typeface="+mj-lt"/>
            </a:endParaRPr>
          </a:p>
        </p:txBody>
      </p:sp>
      <p:pic>
        <p:nvPicPr>
          <p:cNvPr id="2" name="Picture 1" descr="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01" y="3473606"/>
            <a:ext cx="3079865" cy="2934393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6" name="Picture 5" descr="peopl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13" y="1375249"/>
            <a:ext cx="1612669" cy="1812175"/>
          </a:xfrm>
          <a:prstGeom prst="rect">
            <a:avLst/>
          </a:prstGeom>
          <a:ln w="101600">
            <a:solidFill>
              <a:srgbClr val="FFFFFF"/>
            </a:solidFill>
            <a:miter lim="800000"/>
          </a:ln>
        </p:spPr>
      </p:pic>
      <p:pic>
        <p:nvPicPr>
          <p:cNvPr id="14" name="Picture 13" descr="logosmall60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78600" y="2223031"/>
            <a:ext cx="2175170" cy="1044575"/>
          </a:xfrm>
          <a:prstGeom prst="rect">
            <a:avLst/>
          </a:prstGeom>
          <a:solidFill>
            <a:srgbClr val="E30514"/>
          </a:solidFill>
        </p:spPr>
        <p:txBody>
          <a:bodyPr wrap="square" rtlCol="0">
            <a:noAutofit/>
          </a:bodyPr>
          <a:lstStyle/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@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Healthfdn</a:t>
            </a:r>
            <a:endParaRPr lang="en-US" sz="2000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health.org.uk</a:t>
            </a:r>
          </a:p>
        </p:txBody>
      </p:sp>
    </p:spTree>
    <p:extLst>
      <p:ext uri="{BB962C8B-B14F-4D97-AF65-F5344CB8AC3E}">
        <p14:creationId xmlns:p14="http://schemas.microsoft.com/office/powerpoint/2010/main" val="42833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632903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1660903"/>
            <a:ext cx="7398468" cy="972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470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pic>
        <p:nvPicPr>
          <p:cNvPr id="5" name="Picture 4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5501818"/>
            <a:ext cx="28324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200734" cy="4608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1">
                <a:solidFill>
                  <a:srgbClr val="E30514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Contents</a:t>
            </a:r>
            <a:endParaRPr lang="en-GB" sz="3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2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75334" cy="4608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1">
                <a:solidFill>
                  <a:srgbClr val="E30514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478292" cy="272363"/>
          </a:xfrm>
        </p:spPr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61" y="305426"/>
            <a:ext cx="940308" cy="3063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Contents</a:t>
            </a:r>
            <a:endParaRPr lang="en-GB" sz="3800" dirty="0">
              <a:latin typeface="+mj-lt"/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8035997" y="302881"/>
            <a:ext cx="730472" cy="308869"/>
          </a:xfrm>
        </p:spPr>
        <p:txBody>
          <a:bodyPr anchor="ctr"/>
          <a:lstStyle>
            <a:lvl1pPr algn="ctr">
              <a:spcBef>
                <a:spcPts val="0"/>
              </a:spcBef>
              <a:defRPr sz="800" baseline="0"/>
            </a:lvl1pPr>
          </a:lstStyle>
          <a:p>
            <a:r>
              <a:rPr lang="en-GB" dirty="0" smtClean="0"/>
              <a:t>Insert co-brand</a:t>
            </a:r>
            <a:br>
              <a:rPr lang="en-GB" dirty="0" smtClean="0"/>
            </a:br>
            <a:r>
              <a:rPr lang="en-GB" dirty="0" smtClean="0"/>
              <a:t>logo here 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979433" y="304438"/>
            <a:ext cx="0" cy="30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6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92268" cy="4608000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1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92268" cy="4396085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1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0893" y="6352919"/>
            <a:ext cx="7191375" cy="272576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GB" dirty="0" smtClean="0"/>
              <a:t>Click to edit chart reference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46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355600"/>
            <a:ext cx="7398468" cy="2089963"/>
          </a:xfrm>
        </p:spPr>
        <p:txBody>
          <a:bodyPr anchor="b" anchorCtr="0"/>
          <a:lstStyle>
            <a:lvl1pPr algn="l">
              <a:defRPr sz="4700" b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Coloured divider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2615969"/>
            <a:ext cx="7398468" cy="1500187"/>
          </a:xfrm>
        </p:spPr>
        <p:txBody>
          <a:bodyPr anchor="t" anchorCtr="0"/>
          <a:lstStyle>
            <a:lvl1pPr marL="0" indent="0">
              <a:buNone/>
              <a:defRPr sz="25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Insert 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320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99999"/>
            <a:ext cx="4122000" cy="4608000"/>
          </a:xfrm>
        </p:spPr>
        <p:txBody>
          <a:bodyPr/>
          <a:lstStyle>
            <a:lvl1pPr>
              <a:defRPr sz="2400"/>
            </a:lvl1pPr>
            <a:lvl2pPr>
              <a:defRPr sz="2400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99999"/>
            <a:ext cx="4122000" cy="4608000"/>
          </a:xfrm>
        </p:spPr>
        <p:txBody>
          <a:bodyPr/>
          <a:lstStyle>
            <a:lvl1pPr>
              <a:defRPr sz="2400" baseline="0"/>
            </a:lvl1pPr>
            <a:lvl2pPr>
              <a:defRPr sz="2400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add copy or image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1" y="756000"/>
            <a:ext cx="6836199" cy="4664330"/>
          </a:xfrm>
        </p:spPr>
        <p:txBody>
          <a:bodyPr/>
          <a:lstStyle>
            <a:lvl1pPr>
              <a:lnSpc>
                <a:spcPts val="4800"/>
              </a:lnSpc>
              <a:spcAft>
                <a:spcPts val="1500"/>
              </a:spcAft>
              <a:defRPr sz="33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“Pull out statement or quote slide” use bold italic font for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9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2322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99999"/>
            <a:ext cx="8406469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354875"/>
            <a:ext cx="9360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354875"/>
            <a:ext cx="58086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9207"/>
            <a:ext cx="2213268" cy="2322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6" r:id="rId3"/>
    <p:sldLayoutId id="2147483650" r:id="rId4"/>
    <p:sldLayoutId id="2147483685" r:id="rId5"/>
    <p:sldLayoutId id="2147483651" r:id="rId6"/>
    <p:sldLayoutId id="2147483657" r:id="rId7"/>
    <p:sldLayoutId id="2147483654" r:id="rId8"/>
    <p:sldLayoutId id="2147483661" r:id="rId9"/>
    <p:sldLayoutId id="2147483662" r:id="rId10"/>
    <p:sldLayoutId id="2147483663" r:id="rId11"/>
    <p:sldLayoutId id="2147483665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b="1" kern="1200">
          <a:solidFill>
            <a:srgbClr val="E30514"/>
          </a:solidFill>
          <a:latin typeface="+mn-lt"/>
          <a:ea typeface="+mn-ea"/>
          <a:cs typeface="+mn-cs"/>
        </a:defRPr>
      </a:lvl2pPr>
      <a:lvl3pPr marL="288000" indent="-288000" algn="l" defTabSz="457200" rtl="0" eaLnBrk="1" latinLnBrk="0" hangingPunct="1">
        <a:spcBef>
          <a:spcPts val="1000"/>
        </a:spcBef>
        <a:spcAft>
          <a:spcPts val="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spcBef>
          <a:spcPts val="0"/>
        </a:spcBef>
        <a:spcAft>
          <a:spcPts val="50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88000" algn="l" defTabSz="4572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457200" rtl="0" eaLnBrk="1" latinLnBrk="0" hangingPunct="1">
        <a:spcBef>
          <a:spcPts val="500"/>
        </a:spcBef>
        <a:buFont typeface="Wingdings" charset="2"/>
        <a:buAutoNum type="arabicPlain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ts val="5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88000" indent="-28800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916441"/>
            <a:ext cx="7544180" cy="1538883"/>
          </a:xfrm>
        </p:spPr>
        <p:txBody>
          <a:bodyPr/>
          <a:lstStyle/>
          <a:p>
            <a:r>
              <a:rPr lang="en-US" dirty="0" smtClean="0"/>
              <a:t>Staffing matters;</a:t>
            </a:r>
            <a:br>
              <a:rPr lang="en-US" dirty="0" smtClean="0"/>
            </a:br>
            <a:r>
              <a:rPr lang="en-US" dirty="0" smtClean="0"/>
              <a:t>funding counts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263" y="2634004"/>
            <a:ext cx="7398468" cy="642600"/>
          </a:xfrm>
        </p:spPr>
        <p:txBody>
          <a:bodyPr/>
          <a:lstStyle/>
          <a:p>
            <a:r>
              <a:rPr lang="en-GB" dirty="0" smtClean="0"/>
              <a:t>Supplement: Workforce </a:t>
            </a:r>
            <a:r>
              <a:rPr lang="en-GB" dirty="0" smtClean="0"/>
              <a:t>profile and </a:t>
            </a:r>
            <a:r>
              <a:rPr lang="en-GB" dirty="0" smtClean="0"/>
              <a:t>trends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371688" y="3276604"/>
            <a:ext cx="7398043" cy="541867"/>
          </a:xfrm>
        </p:spPr>
        <p:txBody>
          <a:bodyPr/>
          <a:lstStyle/>
          <a:p>
            <a:r>
              <a:rPr lang="en-US" dirty="0" smtClean="0"/>
              <a:t>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I: Number of nurses employed in acute, general and elderly sectors, excluding bank and agency staff, 2010–14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1" y="1664998"/>
            <a:ext cx="6771644" cy="51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1107996"/>
          </a:xfrm>
        </p:spPr>
        <p:txBody>
          <a:bodyPr/>
          <a:lstStyle/>
          <a:p>
            <a:r>
              <a:rPr lang="en-GB" sz="2400" dirty="0"/>
              <a:t>Figure J: Change in hospital consultant and other grades, NHS England,</a:t>
            </a:r>
            <a:br>
              <a:rPr lang="en-GB" sz="2400" dirty="0"/>
            </a:br>
            <a:r>
              <a:rPr lang="en-GB" sz="2400" dirty="0"/>
              <a:t>2004/05–2014/15 (2004/05=100)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" y="2012770"/>
            <a:ext cx="8951915" cy="47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369332"/>
          </a:xfrm>
        </p:spPr>
        <p:txBody>
          <a:bodyPr/>
          <a:lstStyle/>
          <a:p>
            <a:r>
              <a:rPr lang="en-GB" sz="2400" dirty="0"/>
              <a:t>Figure K: </a:t>
            </a:r>
            <a:r>
              <a:rPr lang="en-GB" sz="2400" dirty="0" err="1"/>
              <a:t>Staff:population</a:t>
            </a:r>
            <a:r>
              <a:rPr lang="en-GB" sz="2400" dirty="0"/>
              <a:t> ratios, </a:t>
            </a:r>
            <a:r>
              <a:rPr lang="en-GB" sz="2400" dirty="0" smtClean="0"/>
              <a:t>2004–14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2" y="1197906"/>
            <a:ext cx="8156798" cy="56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L: Qualified nursing and midwifery staff and finished consultant episodes, NHS England, 2004/05–2014/15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" y="1719638"/>
            <a:ext cx="9035530" cy="47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M: Annual rate of HCHS doctors joining and leaving the </a:t>
            </a:r>
            <a:r>
              <a:rPr lang="en-GB" sz="2400" dirty="0" smtClean="0"/>
              <a:t>workforce, 2011–15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" y="1715625"/>
            <a:ext cx="8958738" cy="474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N: Annual rate of qualified nurses, midwives and health visitors </a:t>
            </a:r>
            <a:r>
              <a:rPr lang="en-GB" sz="2400" dirty="0" smtClean="0"/>
              <a:t>joining and </a:t>
            </a:r>
            <a:r>
              <a:rPr lang="en-GB" sz="2400" dirty="0"/>
              <a:t>leaving the workforce, 2011-2015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8" y="1643438"/>
            <a:ext cx="8892542" cy="47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O: Nurses joining and leaving the workforce (headcount) by HEE, 2014/15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61" y="1319679"/>
            <a:ext cx="5529939" cy="54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P: Number of applications and acceptances for pre-clinical medicine training in England, 2007–15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" y="1681538"/>
            <a:ext cx="8834503" cy="48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Q: Number of applications and acceptances for nurse training in England, 2007–15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" y="1710670"/>
            <a:ext cx="9014657" cy="47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369332"/>
          </a:xfrm>
        </p:spPr>
        <p:txBody>
          <a:bodyPr/>
          <a:lstStyle/>
          <a:p>
            <a:r>
              <a:rPr lang="en-GB" sz="2400" dirty="0"/>
              <a:t>Figure R: Percentage of doctors who were foreign trained, 2013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0" y="1281579"/>
            <a:ext cx="7666400" cy="53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69332"/>
          </a:xfrm>
        </p:spPr>
        <p:txBody>
          <a:bodyPr/>
          <a:lstStyle/>
          <a:p>
            <a:r>
              <a:rPr lang="en-GB" sz="2400" dirty="0"/>
              <a:t>Figure A: The size, scale and diversity of the NHS workforce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64" y="1197906"/>
            <a:ext cx="5192936" cy="55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369332"/>
          </a:xfrm>
        </p:spPr>
        <p:txBody>
          <a:bodyPr/>
          <a:lstStyle/>
          <a:p>
            <a:r>
              <a:rPr lang="en-GB" sz="2400" dirty="0"/>
              <a:t>Figure S: Percentage of nurses who were foreign trained, 20132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0" y="1197905"/>
            <a:ext cx="7882300" cy="553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T: Number of PMQ doctors on the GMC register with a licence to practise at year end, 2009–15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0" y="1677182"/>
            <a:ext cx="8060100" cy="51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1107996"/>
          </a:xfrm>
        </p:spPr>
        <p:txBody>
          <a:bodyPr/>
          <a:lstStyle/>
          <a:p>
            <a:r>
              <a:rPr lang="en-GB" sz="2400" dirty="0"/>
              <a:t>Figure U: International and UK sources as a % of total new admissions to the UK nursing register, 1990/91–2015/16 (initial registrations)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19" y="1929279"/>
            <a:ext cx="7078012" cy="49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V: Numbers of doctors per 1,000 population in OECD countries, </a:t>
            </a:r>
            <a:r>
              <a:rPr lang="en-GB" sz="2400" dirty="0" smtClean="0"/>
              <a:t>2000 and </a:t>
            </a:r>
            <a:r>
              <a:rPr lang="en-GB" sz="2400" dirty="0"/>
              <a:t>2013 (or nearest year</a:t>
            </a:r>
            <a:r>
              <a:rPr lang="en-GB" sz="2400" dirty="0" smtClean="0"/>
              <a:t>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20" y="1567238"/>
            <a:ext cx="6742580" cy="52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W: Practising nurses per 1,000 population, OECD countries, 2000 and 2013 (or nearest year)6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1" y="1567237"/>
            <a:ext cx="6771429" cy="52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X: Remuneration of hospital nurses, ratio to average wage, 2013 (or nearest year)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3774" y="-783176"/>
            <a:ext cx="3133405" cy="899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Y: Remuneration of hospital nurses, US$000 purchasing power parity, 2013 (or nearest year)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6612" y="-583647"/>
            <a:ext cx="3172337" cy="89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Health </a:t>
            </a:r>
            <a:r>
              <a:rPr lang="en-US" dirty="0" smtClean="0"/>
              <a:t>Foundation is </a:t>
            </a:r>
            <a:r>
              <a:rPr lang="en-US" dirty="0"/>
              <a:t>an independent </a:t>
            </a:r>
            <a:r>
              <a:rPr lang="en-US" dirty="0" smtClean="0"/>
              <a:t>charity committed </a:t>
            </a:r>
            <a:r>
              <a:rPr lang="en-US" dirty="0"/>
              <a:t>to </a:t>
            </a:r>
            <a:r>
              <a:rPr lang="en-US" dirty="0" smtClean="0"/>
              <a:t>bringing about </a:t>
            </a:r>
            <a:r>
              <a:rPr lang="en-US" dirty="0"/>
              <a:t>better health </a:t>
            </a:r>
            <a:r>
              <a:rPr lang="en-US" dirty="0" smtClean="0"/>
              <a:t>and health </a:t>
            </a:r>
            <a:r>
              <a:rPr lang="en-US" dirty="0"/>
              <a:t>care for people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/>
              <a:t>UK.</a:t>
            </a:r>
          </a:p>
          <a:p>
            <a:r>
              <a:rPr lang="en-US" dirty="0" smtClean="0"/>
              <a:t>We connect what works </a:t>
            </a:r>
            <a:br>
              <a:rPr lang="en-US" dirty="0" smtClean="0"/>
            </a:br>
            <a:r>
              <a:rPr lang="en-US" dirty="0" smtClean="0"/>
              <a:t>on the ground with</a:t>
            </a:r>
            <a:br>
              <a:rPr lang="en-US" dirty="0" smtClean="0"/>
            </a:br>
            <a:r>
              <a:rPr lang="en-US" dirty="0" smtClean="0"/>
              <a:t>effective policymaking </a:t>
            </a:r>
            <a:br>
              <a:rPr lang="en-US" dirty="0" smtClean="0"/>
            </a:br>
            <a:r>
              <a:rPr lang="en-US" dirty="0" smtClean="0"/>
              <a:t>and vice versa.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Subscribe to our email newsletter</a:t>
            </a:r>
          </a:p>
          <a:p>
            <a:r>
              <a:rPr lang="en-US" dirty="0"/>
              <a:t>Register for email alerts </a:t>
            </a:r>
            <a:br>
              <a:rPr lang="en-US" dirty="0"/>
            </a:br>
            <a:r>
              <a:rPr lang="en-US" dirty="0"/>
              <a:t>to be notified about our latest work</a:t>
            </a:r>
          </a:p>
          <a:p>
            <a:r>
              <a:rPr lang="en-US" dirty="0"/>
              <a:t>Follow us on Twitter,</a:t>
            </a:r>
            <a:br>
              <a:rPr lang="en-US" dirty="0"/>
            </a:br>
            <a:r>
              <a:rPr lang="en-US" dirty="0"/>
              <a:t>Facebook, </a:t>
            </a:r>
            <a:r>
              <a:rPr lang="en-US" dirty="0" smtClean="0"/>
              <a:t>YouTube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 </a:t>
            </a:r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1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69332"/>
          </a:xfrm>
        </p:spPr>
        <p:txBody>
          <a:bodyPr/>
          <a:lstStyle/>
          <a:p>
            <a:r>
              <a:rPr lang="en-GB" sz="2400" dirty="0"/>
              <a:t>Figure B: Percentage of GPs (headcounts) by gender, 2004–14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" y="1817348"/>
            <a:ext cx="8829706" cy="46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C: Percentage of HCHS doctors (headcounts) by gender, 2004–14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Staffing matters; funding counts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" y="1807460"/>
            <a:ext cx="8984918" cy="47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D: Percentage of qualified nurses, midwives and health visitors (headcounts) by gender, 2005–14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" y="1745038"/>
            <a:ext cx="8996632" cy="47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E: Percentage of GPs (headcounts) by age group, 2005 and 2014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" y="1737372"/>
            <a:ext cx="8813697" cy="46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F: Percentage of qualified nurses, midwives and health visitors (headcounts) by age group, 2005 and 2014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0" y="1656138"/>
            <a:ext cx="8847398" cy="4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G: Percentage of HCHS doctors (headcounts) by age group, 2007 and 2014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" y="1719638"/>
            <a:ext cx="8972530" cy="47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H: Change in selected occupations, NHS in England, 2004–14 (FTE)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0" y="1342191"/>
            <a:ext cx="6208816" cy="54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1110_THF_Powerpoint_Template_Basic">
  <a:themeElements>
    <a:clrScheme name="The Health Foundation">
      <a:dk1>
        <a:srgbClr val="1C1C1C"/>
      </a:dk1>
      <a:lt1>
        <a:srgbClr val="FFFFFF"/>
      </a:lt1>
      <a:dk2>
        <a:srgbClr val="DD0031"/>
      </a:dk2>
      <a:lt2>
        <a:srgbClr val="E2DFD8"/>
      </a:lt2>
      <a:accent1>
        <a:srgbClr val="999390"/>
      </a:accent1>
      <a:accent2>
        <a:srgbClr val="EE9B90"/>
      </a:accent2>
      <a:accent3>
        <a:srgbClr val="9D8CB1"/>
      </a:accent3>
      <a:accent4>
        <a:srgbClr val="8BC68F"/>
      </a:accent4>
      <a:accent5>
        <a:srgbClr val="FFE996"/>
      </a:accent5>
      <a:accent6>
        <a:srgbClr val="A6D7D3"/>
      </a:accent6>
      <a:hlink>
        <a:srgbClr val="1C1C1C"/>
      </a:hlink>
      <a:folHlink>
        <a:srgbClr val="E2DFD8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E794D6084B14A85248D91AFA40F19" ma:contentTypeVersion="1" ma:contentTypeDescription="Create a new document." ma:contentTypeScope="" ma:versionID="0086644ada57efb65468b994466eb67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AB0D5A5-4DF7-4D7F-8B4F-D9061411871F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5E28F9-C420-45EC-9E43-60DEA6360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3BC12D-4DF5-4EF8-9750-0A41C38A0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151110_THF_Powerpoint_Template_Basic</Template>
  <TotalTime>635</TotalTime>
  <Words>648</Words>
  <Application>Microsoft Office PowerPoint</Application>
  <PresentationFormat>On-screen Show (4:3)</PresentationFormat>
  <Paragraphs>88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151110_THF_Powerpoint_Template_Basic</vt:lpstr>
      <vt:lpstr>Staffing matters; funding counts</vt:lpstr>
      <vt:lpstr>Figure A: The size, scale and diversity of the NHS workforce</vt:lpstr>
      <vt:lpstr>Figure B: Percentage of GPs (headcounts) by gender, 2004–14</vt:lpstr>
      <vt:lpstr>Figure C: Percentage of HCHS doctors (headcounts) by gender, 2004–14</vt:lpstr>
      <vt:lpstr>Figure D: Percentage of qualified nurses, midwives and health visitors (headcounts) by gender, 2005–14</vt:lpstr>
      <vt:lpstr>Figure E: Percentage of GPs (headcounts) by age group, 2005 and 2014</vt:lpstr>
      <vt:lpstr>Figure F: Percentage of qualified nurses, midwives and health visitors (headcounts) by age group, 2005 and 2014</vt:lpstr>
      <vt:lpstr>Figure G: Percentage of HCHS doctors (headcounts) by age group, 2007 and 2014</vt:lpstr>
      <vt:lpstr>Figure H: Change in selected occupations, NHS in England, 2004–14 (FTE)</vt:lpstr>
      <vt:lpstr>Figure I: Number of nurses employed in acute, general and elderly sectors, excluding bank and agency staff, 2010–14</vt:lpstr>
      <vt:lpstr>Figure J: Change in hospital consultant and other grades, NHS England, 2004/05–2014/15 (2004/05=100)</vt:lpstr>
      <vt:lpstr>Figure K: Staff:population ratios, 2004–14</vt:lpstr>
      <vt:lpstr>Figure L: Qualified nursing and midwifery staff and finished consultant episodes, NHS England, 2004/05–2014/15</vt:lpstr>
      <vt:lpstr>Figure M: Annual rate of HCHS doctors joining and leaving the workforce, 2011–15</vt:lpstr>
      <vt:lpstr>Figure N: Annual rate of qualified nurses, midwives and health visitors joining and leaving the workforce, 2011-2015</vt:lpstr>
      <vt:lpstr>Figure O: Nurses joining and leaving the workforce (headcount) by HEE, 2014/15</vt:lpstr>
      <vt:lpstr>Figure P: Number of applications and acceptances for pre-clinical medicine training in England, 2007–15</vt:lpstr>
      <vt:lpstr>Figure Q: Number of applications and acceptances for nurse training in England, 2007–15</vt:lpstr>
      <vt:lpstr>Figure R: Percentage of doctors who were foreign trained, 2013</vt:lpstr>
      <vt:lpstr>Figure S: Percentage of nurses who were foreign trained, 20132</vt:lpstr>
      <vt:lpstr>Figure T: Number of PMQ doctors on the GMC register with a licence to practise at year end, 2009–15</vt:lpstr>
      <vt:lpstr>Figure U: International and UK sources as a % of total new admissions to the UK nursing register, 1990/91–2015/16 (initial registrations)</vt:lpstr>
      <vt:lpstr>Figure V: Numbers of doctors per 1,000 population in OECD countries, 2000 and 2013 (or nearest year)</vt:lpstr>
      <vt:lpstr>Figure W: Practising nurses per 1,000 population, OECD countries, 2000 and 2013 (or nearest year)6</vt:lpstr>
      <vt:lpstr>Figure X: Remuneration of hospital nurses, ratio to average wage, 2013 (or nearest year)</vt:lpstr>
      <vt:lpstr>Figure Y: Remuneration of hospital nurses, US$000 purchasing power parity, 2013 (or nearest year)</vt:lpstr>
      <vt:lpstr>PowerPoint Presentation</vt:lpstr>
      <vt:lpstr>PowerPoint Presentation</vt:lpstr>
      <vt:lpstr>PowerPoint Presentation</vt:lpstr>
    </vt:vector>
  </TitlesOfParts>
  <Company>The Health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Catherine Riedel</dc:creator>
  <cp:lastModifiedBy>Rob Hucker</cp:lastModifiedBy>
  <cp:revision>37</cp:revision>
  <dcterms:created xsi:type="dcterms:W3CDTF">2016-02-09T17:21:09Z</dcterms:created>
  <dcterms:modified xsi:type="dcterms:W3CDTF">2016-07-11T11:45:07Z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0x0101006ECE794D6084B14A85248D91AFA40F19</vt:lpwstr>
  </property>
</Properties>
</file>