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</p:sldMasterIdLst>
  <p:notesMasterIdLst>
    <p:notesMasterId r:id="rId17"/>
  </p:notesMasterIdLst>
  <p:handoutMasterIdLst>
    <p:handoutMasterId r:id="rId18"/>
  </p:handoutMasterIdLst>
  <p:sldIdLst>
    <p:sldId id="258" r:id="rId4"/>
    <p:sldId id="404" r:id="rId5"/>
    <p:sldId id="394" r:id="rId6"/>
    <p:sldId id="257" r:id="rId7"/>
    <p:sldId id="269" r:id="rId8"/>
    <p:sldId id="373" r:id="rId9"/>
    <p:sldId id="407" r:id="rId10"/>
    <p:sldId id="375" r:id="rId11"/>
    <p:sldId id="391" r:id="rId12"/>
    <p:sldId id="405" r:id="rId13"/>
    <p:sldId id="408" r:id="rId14"/>
    <p:sldId id="412" r:id="rId15"/>
    <p:sldId id="410" r:id="rId16"/>
  </p:sldIdLst>
  <p:sldSz cx="30279975" cy="213868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432"/>
    <a:srgbClr val="A4D9EF"/>
    <a:srgbClr val="CCECFF"/>
    <a:srgbClr val="CCFFFF"/>
    <a:srgbClr val="488040"/>
    <a:srgbClr val="A8D6F6"/>
    <a:srgbClr val="E4FFA1"/>
    <a:srgbClr val="DEF4AC"/>
    <a:srgbClr val="E3E2B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2547" autoAdjust="0"/>
    <p:restoredTop sz="82392" autoAdjust="0"/>
  </p:normalViewPr>
  <p:slideViewPr>
    <p:cSldViewPr snapToGrid="0">
      <p:cViewPr>
        <p:scale>
          <a:sx n="28" d="100"/>
          <a:sy n="28" d="100"/>
        </p:scale>
        <p:origin x="-2196" y="-180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1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FDBF81-EF33-4489-B68E-80E440BD5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07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744538"/>
            <a:ext cx="52705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636E59-8A7F-494D-81BD-06A7F0D6A0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6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36E59-8A7F-494D-81BD-06A7F0D6A0A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744538"/>
            <a:ext cx="5270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05713-DFD4-439C-81F3-CE84D9CD309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4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744538"/>
            <a:ext cx="5270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05713-DFD4-439C-81F3-CE84D9CD309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4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Narrow" pitchFamily="34" charset="0"/>
              </a:rPr>
              <a:t>Decided not to say much about the </a:t>
            </a:r>
            <a:r>
              <a:rPr lang="en-GB" dirty="0" err="1" smtClean="0">
                <a:latin typeface="Arial Narrow" pitchFamily="34" charset="0"/>
              </a:rPr>
              <a:t>exicting</a:t>
            </a:r>
            <a:r>
              <a:rPr lang="en-GB" dirty="0" smtClean="0">
                <a:latin typeface="Arial Narrow" pitchFamily="34" charset="0"/>
              </a:rPr>
              <a:t> need because I am sure you are all very familiar with the rising pressure for more efficient and effective services and more services</a:t>
            </a: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particularly high DNA rates (33-50% for Diabetes, depending on age) reflecting the complex lives and access challenges of many local patients, largely from minority ethnic groups (61%  population).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36E59-8A7F-494D-81BD-06A7F0D6A0A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36E59-8A7F-494D-81BD-06A7F0D6A0A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36E59-8A7F-494D-81BD-06A7F0D6A0A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ateway_PPT_ou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79975" cy="213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492442"/>
            <a:ext cx="18473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2978101" y="19229508"/>
            <a:ext cx="10732398" cy="11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>
            <a:spAutoFit/>
          </a:bodyPr>
          <a:lstStyle/>
          <a:p>
            <a:pPr defTabSz="2952750"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099" y="3835811"/>
            <a:ext cx="25739777" cy="45848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2447" y="8717751"/>
            <a:ext cx="21195083" cy="5466113"/>
          </a:xfrm>
        </p:spPr>
        <p:txBody>
          <a:bodyPr/>
          <a:lstStyle>
            <a:lvl1pPr marL="0" indent="0" algn="ctr">
              <a:buFontTx/>
              <a:buNone/>
              <a:defRPr sz="5800">
                <a:solidFill>
                  <a:srgbClr val="0051A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02893" y="0"/>
            <a:ext cx="6608011" cy="19534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2117" y="0"/>
            <a:ext cx="19615004" cy="19534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09" y="0"/>
            <a:ext cx="26216362" cy="3564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2416" y="4005077"/>
            <a:ext cx="11991082" cy="15530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68166" y="4005077"/>
            <a:ext cx="11991079" cy="15530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6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99" y="6643431"/>
            <a:ext cx="25739777" cy="4584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447" y="12119636"/>
            <a:ext cx="21195083" cy="54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06B3-2C95-47B1-B615-9803644FF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A37C-121F-49BA-9169-DCD09AEBF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71" y="13743212"/>
            <a:ext cx="25737530" cy="42473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471" y="9064218"/>
            <a:ext cx="25737530" cy="46789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6B95-26BB-4A54-AAAE-6B45BB247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898" y="4990702"/>
            <a:ext cx="13517204" cy="14114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7874" y="4990702"/>
            <a:ext cx="13517204" cy="14114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ACE5-C24B-498B-AF8A-94DF53451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898" y="4787755"/>
            <a:ext cx="13377851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898" y="6782467"/>
            <a:ext cx="13377851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732" y="4787755"/>
            <a:ext cx="13382346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732" y="6782467"/>
            <a:ext cx="13382346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A026-A266-493E-895C-21C3B230F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ED4-E985-4A1A-A770-EBA971EC2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27F1-2F9A-47D2-BD00-3C81C18DD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98" y="851032"/>
            <a:ext cx="9961464" cy="3623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230" y="851032"/>
            <a:ext cx="16926847" cy="18254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898" y="4474925"/>
            <a:ext cx="9961464" cy="146301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97CB-9C31-4B42-8AE4-6526E772F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973" y="14970984"/>
            <a:ext cx="18167535" cy="1767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973" y="1910617"/>
            <a:ext cx="18167535" cy="12832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973" y="16738081"/>
            <a:ext cx="18167535" cy="2510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30C1-F134-4C98-893E-9011C97F40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C06-3B5F-483A-90A5-288CD1F6D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533" y="856639"/>
            <a:ext cx="6812544" cy="18248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898" y="856639"/>
            <a:ext cx="20221863" cy="18248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A1DA-249D-42E3-90B6-FF135FAE3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99" y="6643431"/>
            <a:ext cx="25739777" cy="4584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447" y="12119636"/>
            <a:ext cx="21195083" cy="54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A6AB-F803-4AF4-AB56-796A8FDA6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743C-8EA6-4174-B0C5-067566D27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71" y="13743212"/>
            <a:ext cx="25737530" cy="42473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471" y="9064218"/>
            <a:ext cx="25737530" cy="46789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CEB6-A566-434F-A395-74A4F01AAF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898" y="4990702"/>
            <a:ext cx="13517204" cy="14114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7874" y="4990702"/>
            <a:ext cx="13517204" cy="14114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3292-F708-4390-B25B-E6D3473B5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898" y="4787755"/>
            <a:ext cx="13377851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898" y="6782467"/>
            <a:ext cx="13377851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732" y="4787755"/>
            <a:ext cx="13382346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732" y="6782467"/>
            <a:ext cx="13382346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7859-9118-4210-B59E-6F94ECF36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5C5C-274D-4702-81E2-4B1F2A170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71" y="13743212"/>
            <a:ext cx="25737530" cy="42473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471" y="9064218"/>
            <a:ext cx="25737530" cy="46789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BCBE-70F1-448A-8FE5-A84B6450D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98" y="851032"/>
            <a:ext cx="9961464" cy="3623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230" y="851032"/>
            <a:ext cx="16926847" cy="18254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898" y="4474925"/>
            <a:ext cx="9961464" cy="146301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574B-54E8-466B-A34B-42F46D225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973" y="14970984"/>
            <a:ext cx="18167535" cy="1767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973" y="1910617"/>
            <a:ext cx="18167535" cy="12832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973" y="16738081"/>
            <a:ext cx="18167535" cy="2510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11D1-C24C-4513-9CB7-A16552B870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2ED-D33A-4BE8-A420-891155ED2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533" y="856639"/>
            <a:ext cx="6812544" cy="18248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898" y="856639"/>
            <a:ext cx="20221863" cy="18248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BA22-5436-407D-AE01-D5AB577B8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117" y="4006242"/>
            <a:ext cx="12137163" cy="1552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25052" y="4006242"/>
            <a:ext cx="12137163" cy="1552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98" y="856638"/>
            <a:ext cx="27250179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898" y="4787755"/>
            <a:ext cx="13377851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898" y="6782467"/>
            <a:ext cx="13377851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732" y="4787755"/>
            <a:ext cx="13382346" cy="1994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732" y="6782467"/>
            <a:ext cx="13382346" cy="12322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98" y="851032"/>
            <a:ext cx="9961464" cy="3623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230" y="851032"/>
            <a:ext cx="16926847" cy="18254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898" y="4474925"/>
            <a:ext cx="9961464" cy="146301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973" y="14970984"/>
            <a:ext cx="18167535" cy="1767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973" y="1910617"/>
            <a:ext cx="18167535" cy="12832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973" y="16738081"/>
            <a:ext cx="18167535" cy="2510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Gateway_PPT_i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0279975" cy="213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6879" y="0"/>
            <a:ext cx="26214025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2117" y="4006242"/>
            <a:ext cx="24490099" cy="1552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492442"/>
            <a:ext cx="18473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978101" y="19229508"/>
            <a:ext cx="10732398" cy="11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>
            <a:spAutoFit/>
          </a:bodyPr>
          <a:lstStyle/>
          <a:p>
            <a:pPr defTabSz="2952750"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89" r:id="rId7"/>
    <p:sldLayoutId id="2147483762" r:id="rId8"/>
    <p:sldLayoutId id="2147483763" r:id="rId9"/>
    <p:sldLayoutId id="2147483764" r:id="rId10"/>
    <p:sldLayoutId id="2147483765" r:id="rId11"/>
    <p:sldLayoutId id="2147483790" r:id="rId12"/>
  </p:sldLayoutIdLst>
  <p:hf sldNum="0" hdr="0" dt="0"/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0300" b="1">
          <a:solidFill>
            <a:srgbClr val="0051A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sz="65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Font typeface="Arial" pitchFamily="34" charset="0"/>
        <a:buChar char="–"/>
        <a:defRPr sz="58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sz="58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–"/>
        <a:defRPr sz="58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»"/>
        <a:defRPr sz="58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58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58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58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5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14898" y="856638"/>
            <a:ext cx="27250179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898" y="4990702"/>
            <a:ext cx="27250179" cy="141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899" y="19822651"/>
            <a:ext cx="7064279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809" y="19822651"/>
            <a:ext cx="9588359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799" y="19822651"/>
            <a:ext cx="7064278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B8F25-458E-49C3-985D-84044E046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14898" y="856638"/>
            <a:ext cx="27250179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898" y="4990702"/>
            <a:ext cx="27250179" cy="141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899" y="19822651"/>
            <a:ext cx="7064279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809" y="19822651"/>
            <a:ext cx="9588359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799" y="19822651"/>
            <a:ext cx="7064278" cy="113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C51C7E-BE61-478E-9357-AFE7AA66B2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cid:image001.jpg@01CBD435.8376FE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25" y="3372661"/>
            <a:ext cx="20658668" cy="4584808"/>
          </a:xfrm>
        </p:spPr>
        <p:txBody>
          <a:bodyPr/>
          <a:lstStyle/>
          <a:p>
            <a:pPr>
              <a:defRPr/>
            </a:pPr>
            <a:r>
              <a:rPr lang="en-GB" sz="9600" dirty="0" smtClean="0">
                <a:solidFill>
                  <a:srgbClr val="0070C0"/>
                </a:solidFill>
                <a:latin typeface="Arial Black" pitchFamily="34" charset="0"/>
              </a:rPr>
              <a:t>DAWN – D</a:t>
            </a:r>
            <a:r>
              <a:rPr lang="en-GB" sz="9600" dirty="0" smtClean="0"/>
              <a:t>iabetes</a:t>
            </a:r>
            <a:r>
              <a:rPr lang="en-GB" sz="9600" dirty="0" smtClean="0">
                <a:latin typeface="Arial Black" pitchFamily="34" charset="0"/>
              </a:rPr>
              <a:t> </a:t>
            </a:r>
            <a:r>
              <a:rPr lang="en-GB" sz="9600" dirty="0" smtClean="0">
                <a:solidFill>
                  <a:srgbClr val="0070C0"/>
                </a:solidFill>
                <a:latin typeface="Arial Black" pitchFamily="34" charset="0"/>
              </a:rPr>
              <a:t>A</a:t>
            </a:r>
            <a:r>
              <a:rPr lang="en-GB" sz="9600" dirty="0" smtClean="0"/>
              <a:t>ppointments</a:t>
            </a:r>
            <a:r>
              <a:rPr lang="en-GB" sz="9600" dirty="0" smtClean="0">
                <a:latin typeface="Arial Black" pitchFamily="34" charset="0"/>
              </a:rPr>
              <a:t> </a:t>
            </a:r>
            <a:r>
              <a:rPr lang="en-GB" sz="9600" dirty="0" smtClean="0"/>
              <a:t>via</a:t>
            </a:r>
            <a:r>
              <a:rPr lang="en-GB" sz="9600" dirty="0" smtClean="0">
                <a:latin typeface="Arial Black" pitchFamily="34" charset="0"/>
              </a:rPr>
              <a:t> </a:t>
            </a:r>
            <a:r>
              <a:rPr lang="en-GB" sz="9600" dirty="0" smtClean="0">
                <a:solidFill>
                  <a:srgbClr val="0070C0"/>
                </a:solidFill>
                <a:latin typeface="Arial Black" pitchFamily="34" charset="0"/>
              </a:rPr>
              <a:t>W</a:t>
            </a:r>
            <a:r>
              <a:rPr lang="en-GB" sz="9600" dirty="0" smtClean="0"/>
              <a:t>ebcam</a:t>
            </a:r>
            <a:r>
              <a:rPr lang="en-GB" sz="9600" dirty="0" smtClean="0">
                <a:latin typeface="Arial Black" pitchFamily="34" charset="0"/>
              </a:rPr>
              <a:t> </a:t>
            </a:r>
            <a:r>
              <a:rPr lang="en-GB" sz="9600" dirty="0" smtClean="0"/>
              <a:t>in</a:t>
            </a:r>
            <a:r>
              <a:rPr lang="en-GB" sz="9600" dirty="0" smtClean="0">
                <a:latin typeface="Arial Black" pitchFamily="34" charset="0"/>
              </a:rPr>
              <a:t> </a:t>
            </a:r>
            <a:r>
              <a:rPr lang="en-GB" sz="9600" dirty="0" smtClean="0">
                <a:solidFill>
                  <a:srgbClr val="0070C0"/>
                </a:solidFill>
                <a:latin typeface="Arial Black" pitchFamily="34" charset="0"/>
              </a:rPr>
              <a:t>N</a:t>
            </a:r>
            <a:r>
              <a:rPr lang="en-GB" sz="9600" dirty="0" smtClean="0"/>
              <a:t>ewham</a:t>
            </a:r>
            <a:r>
              <a:rPr lang="en-GB" sz="9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9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4" name="Picture 3" descr="cid:image001.jpg@01CBD435.8376FE8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122255" y="6666492"/>
            <a:ext cx="2540146" cy="49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6828356" y="9067009"/>
            <a:ext cx="6485770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 from home – </a:t>
            </a:r>
          </a:p>
          <a:p>
            <a:pPr marL="0" marR="0" lvl="0" indent="0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 designed by </a:t>
            </a:r>
          </a:p>
          <a:p>
            <a:pPr marL="0" marR="0" lvl="0" indent="0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 O’Leary, </a:t>
            </a:r>
          </a:p>
          <a:p>
            <a:pPr marL="0" marR="0" lvl="0" indent="0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User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51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51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5800" b="0" i="0" u="none" strike="noStrike" kern="0" cap="none" spc="0" normalizeH="0" baseline="0" noProof="0" dirty="0">
              <a:ln>
                <a:noFill/>
              </a:ln>
              <a:solidFill>
                <a:srgbClr val="0051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4307" y="17627189"/>
            <a:ext cx="7576693" cy="133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952185" y="14238467"/>
            <a:ext cx="25739777" cy="20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algn="ctr" defTabSz="2952750" eaLnBrk="0" hangingPunct="0">
              <a:defRPr/>
            </a:pPr>
            <a:r>
              <a:rPr lang="en-GB" sz="4500" b="1" dirty="0" smtClean="0">
                <a:latin typeface="+mn-lt"/>
              </a:rPr>
              <a:t>Partners: </a:t>
            </a:r>
            <a:r>
              <a:rPr lang="en-GB" sz="4500" dirty="0" smtClean="0">
                <a:latin typeface="+mn-lt"/>
              </a:rPr>
              <a:t>NHS Choices, Newham Community and Health Care Services / EFLT, Newham GP Commissioning, NE London Sector and Acute Commissioning Unit</a:t>
            </a:r>
          </a:p>
          <a:p>
            <a:pPr marL="0" marR="0" lvl="0" indent="0" algn="ctr" defTabSz="2952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10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421" y="11785619"/>
            <a:ext cx="265514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sz="5000" i="1" dirty="0" smtClean="0">
                <a:cs typeface="Arial" pitchFamily="34" charset="0"/>
              </a:rPr>
              <a:t>J Morris, T O’Shea, S Maddin, S Patel, M W Gill, S Vijayaraghavan </a:t>
            </a:r>
            <a:endParaRPr lang="en-GB" sz="5000" i="1" dirty="0">
              <a:cs typeface="Arial" pitchFamily="34" charset="0"/>
            </a:endParaRPr>
          </a:p>
        </p:txBody>
      </p:sp>
      <p:pic>
        <p:nvPicPr>
          <p:cNvPr id="1026" name="Picture 1" descr="Description: nuhtCM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66039" y="816837"/>
            <a:ext cx="13983611" cy="168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133" y="17712267"/>
            <a:ext cx="12259738" cy="1138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26933" y="16425330"/>
            <a:ext cx="99229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+mn-lt"/>
                <a:ea typeface="MS Gothic" charset="0"/>
                <a:cs typeface="MS Gothic" charset="0"/>
              </a:rPr>
              <a:t>Our support consultant: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09337" y="16120541"/>
            <a:ext cx="5418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6488" lvl="0" indent="-1106488" defTabSz="2952750" eaLnBrk="0" hangingPunct="0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GB" b="1" kern="0" dirty="0" smtClean="0">
                <a:latin typeface="+mn-lt"/>
              </a:rPr>
              <a:t>Funded by: </a:t>
            </a:r>
            <a:endParaRPr lang="en-GB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250" y="3972375"/>
            <a:ext cx="24490099" cy="15528247"/>
          </a:xfrm>
        </p:spPr>
        <p:txBody>
          <a:bodyPr/>
          <a:lstStyle/>
          <a:p>
            <a:r>
              <a:rPr lang="en-GB" dirty="0" smtClean="0"/>
              <a:t>Expanding web-consultations and online support for the Young Adult diabetes service</a:t>
            </a:r>
          </a:p>
          <a:p>
            <a:r>
              <a:rPr lang="en-GB" dirty="0" smtClean="0"/>
              <a:t>Exploring web-based diabetes care within the merged Barts Health Trust</a:t>
            </a:r>
          </a:p>
          <a:p>
            <a:r>
              <a:rPr lang="en-GB" dirty="0" smtClean="0"/>
              <a:t>Working with corporate partners to embed web-consultations in clinical care – unsuccessful Shared Purpose bid!</a:t>
            </a:r>
          </a:p>
          <a:p>
            <a:r>
              <a:rPr lang="en-GB" dirty="0" smtClean="0"/>
              <a:t>Considering an NIHR grant proposal to address quantitative and qualitative outcomes of web-based care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438" y="10677906"/>
            <a:ext cx="24490099" cy="9927771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0272" y="737312"/>
            <a:ext cx="29328542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 algn="ctr" defTabSz="2952750" eaLnBrk="0" hangingPunct="0">
              <a:defRPr/>
            </a:pPr>
            <a:r>
              <a:rPr lang="en-GB" sz="10300" b="1" dirty="0" smtClean="0">
                <a:solidFill>
                  <a:srgbClr val="0070C0"/>
                </a:solidFill>
                <a:latin typeface="+mj-lt"/>
              </a:rPr>
              <a:t>Evaluation</a:t>
            </a:r>
            <a:endParaRPr kumimoji="0" lang="en-GB" sz="10300" b="1" i="0" u="none" strike="noStrike" kern="0" cap="none" spc="0" normalizeH="0" baseline="0" noProof="0" dirty="0">
              <a:ln>
                <a:noFill/>
              </a:ln>
              <a:solidFill>
                <a:srgbClr val="0051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0667" y="3914660"/>
            <a:ext cx="25704799" cy="1193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dirty="0" smtClean="0">
                <a:latin typeface="+mn-lt"/>
              </a:rPr>
              <a:t>Clinic activity data from local diabetes database and EPR (electronic patient record): ongoing recording of number of appointments, </a:t>
            </a:r>
            <a:r>
              <a:rPr lang="en-GB" sz="6000" b="1" dirty="0" smtClean="0">
                <a:latin typeface="+mn-lt"/>
              </a:rPr>
              <a:t>DNA</a:t>
            </a:r>
            <a:r>
              <a:rPr lang="en-GB" sz="6000" dirty="0" smtClean="0">
                <a:latin typeface="+mn-lt"/>
              </a:rPr>
              <a:t> rates &amp; </a:t>
            </a:r>
            <a:r>
              <a:rPr lang="en-GB" sz="6000" b="1" dirty="0" smtClean="0">
                <a:latin typeface="+mn-lt"/>
              </a:rPr>
              <a:t>A&amp;E </a:t>
            </a:r>
            <a:r>
              <a:rPr lang="en-GB" sz="6000" dirty="0" smtClean="0">
                <a:latin typeface="+mn-lt"/>
              </a:rPr>
              <a:t>attendances</a:t>
            </a:r>
          </a:p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dirty="0" smtClean="0">
                <a:latin typeface="+mn-lt"/>
              </a:rPr>
              <a:t>Spreadsheet with record of each scheduled webcam appointment with outcomes, notes and </a:t>
            </a:r>
            <a:r>
              <a:rPr lang="en-GB" sz="6000" b="1" dirty="0" smtClean="0">
                <a:latin typeface="+mn-lt"/>
              </a:rPr>
              <a:t>learning</a:t>
            </a:r>
            <a:r>
              <a:rPr lang="en-GB" sz="6000" dirty="0" smtClean="0">
                <a:latin typeface="+mn-lt"/>
              </a:rPr>
              <a:t>, maintained by clinicians. </a:t>
            </a:r>
          </a:p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b="1" dirty="0" smtClean="0">
                <a:latin typeface="+mn-lt"/>
              </a:rPr>
              <a:t>Clinical outcomes </a:t>
            </a:r>
            <a:r>
              <a:rPr lang="en-GB" sz="6000" dirty="0" smtClean="0">
                <a:latin typeface="+mn-lt"/>
              </a:rPr>
              <a:t>tracked over time (e.g. Hba1c) for patients with several web appointments </a:t>
            </a:r>
          </a:p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b="1" dirty="0" smtClean="0">
                <a:latin typeface="+mn-lt"/>
              </a:rPr>
              <a:t>On-line questionnaires </a:t>
            </a:r>
            <a:r>
              <a:rPr lang="en-GB" sz="6000" dirty="0" smtClean="0">
                <a:latin typeface="+mn-lt"/>
              </a:rPr>
              <a:t>for patient feedback</a:t>
            </a:r>
          </a:p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b="1" dirty="0" smtClean="0">
                <a:latin typeface="+mn-lt"/>
              </a:rPr>
              <a:t>Focus group and one–one interviews </a:t>
            </a:r>
            <a:r>
              <a:rPr lang="en-GB" sz="6000" dirty="0" smtClean="0">
                <a:latin typeface="+mn-lt"/>
              </a:rPr>
              <a:t>with subset of patients</a:t>
            </a:r>
          </a:p>
          <a:p>
            <a:pPr marL="781050" indent="-781050">
              <a:spcAft>
                <a:spcPts val="2000"/>
              </a:spcAft>
              <a:buFont typeface="Wingdings" pitchFamily="2" charset="2"/>
              <a:buChar char="§"/>
            </a:pPr>
            <a:r>
              <a:rPr lang="en-GB" sz="6000" dirty="0" smtClean="0">
                <a:latin typeface="+mn-lt"/>
              </a:rPr>
              <a:t>Qualitative </a:t>
            </a:r>
            <a:r>
              <a:rPr lang="en-GB" sz="6000" b="1" dirty="0" smtClean="0">
                <a:latin typeface="+mn-lt"/>
              </a:rPr>
              <a:t>interviews with staff </a:t>
            </a:r>
          </a:p>
          <a:p>
            <a:pPr marL="360000" indent="-921600">
              <a:spcBef>
                <a:spcPts val="1390"/>
              </a:spcBef>
              <a:spcAft>
                <a:spcPts val="800"/>
              </a:spcAft>
              <a:buFont typeface="Wingdings" pitchFamily="2" charset="2"/>
              <a:buChar char="§"/>
            </a:pPr>
            <a:endParaRPr lang="en-GB" dirty="0">
              <a:latin typeface="+mn-lt"/>
            </a:endParaRPr>
          </a:p>
        </p:txBody>
      </p:sp>
      <p:pic>
        <p:nvPicPr>
          <p:cNvPr id="10" name="Picture 1" descr="Description: nuht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6146" y="18935500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508" y="19151191"/>
            <a:ext cx="4892759" cy="86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3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79" y="1354674"/>
            <a:ext cx="26214025" cy="23029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Efficiency savings</a:t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01269" y="14201231"/>
            <a:ext cx="26766981" cy="51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endParaRPr lang="en-GB" sz="5500" dirty="0" smtClean="0"/>
          </a:p>
          <a:p>
            <a:endParaRPr lang="en-GB" sz="5500" dirty="0"/>
          </a:p>
          <a:p>
            <a:endParaRPr lang="en-GB" sz="5500" dirty="0" smtClean="0"/>
          </a:p>
          <a:p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816" y="19680574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242" y="19693063"/>
            <a:ext cx="4892759" cy="86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079715" y="2959693"/>
            <a:ext cx="26619200" cy="1515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dirty="0" smtClean="0"/>
              <a:t>Savings using current model</a:t>
            </a:r>
          </a:p>
          <a:p>
            <a:pPr>
              <a:spcAft>
                <a:spcPts val="1000"/>
              </a:spcAft>
            </a:pPr>
            <a:r>
              <a:rPr lang="en-GB" b="1" dirty="0" smtClean="0"/>
              <a:t>   Initially modest:</a:t>
            </a:r>
          </a:p>
          <a:p>
            <a:pPr marL="1600200" lvl="1" indent="-1143000">
              <a:spcAft>
                <a:spcPts val="1000"/>
              </a:spcAft>
            </a:pPr>
            <a:r>
              <a:rPr lang="en-GB" dirty="0" smtClean="0"/>
              <a:t>1. </a:t>
            </a:r>
            <a:r>
              <a:rPr lang="en-GB" sz="5000" dirty="0" smtClean="0"/>
              <a:t>Duration of appointments – more focused, shorter, appointments </a:t>
            </a:r>
          </a:p>
          <a:p>
            <a:pPr marL="1371600" lvl="1" indent="-914400"/>
            <a:r>
              <a:rPr lang="en-GB" sz="5000" dirty="0" smtClean="0">
                <a:solidFill>
                  <a:srgbClr val="488040"/>
                </a:solidFill>
              </a:rPr>
              <a:t>	Extra 1 to 2 patients booked into the consultant clinic; additional </a:t>
            </a:r>
            <a:r>
              <a:rPr lang="en-GB" sz="5000" u="sng" dirty="0" smtClean="0">
                <a:solidFill>
                  <a:srgbClr val="488040"/>
                </a:solidFill>
              </a:rPr>
              <a:t>£9,440 / year </a:t>
            </a:r>
            <a:r>
              <a:rPr lang="en-GB" sz="5000" dirty="0" smtClean="0">
                <a:solidFill>
                  <a:srgbClr val="488040"/>
                </a:solidFill>
              </a:rPr>
              <a:t>for hospital</a:t>
            </a:r>
          </a:p>
          <a:p>
            <a:pPr marL="1600200" lvl="1" indent="-1143000"/>
            <a:r>
              <a:rPr lang="en-GB" sz="5000" dirty="0" smtClean="0"/>
              <a:t>2. </a:t>
            </a:r>
            <a:r>
              <a:rPr lang="en-GB" sz="5000" dirty="0"/>
              <a:t>Savings for patients (mainly indirect) and wider </a:t>
            </a:r>
            <a:r>
              <a:rPr lang="en-GB" sz="5000" dirty="0" smtClean="0"/>
              <a:t>society</a:t>
            </a:r>
          </a:p>
          <a:p>
            <a:pPr marL="1143000" indent="-1143000"/>
            <a:r>
              <a:rPr lang="en-GB" b="1" dirty="0" smtClean="0"/>
              <a:t>   In time:</a:t>
            </a:r>
          </a:p>
          <a:p>
            <a:pPr marL="1600200" lvl="1" indent="-1143000"/>
            <a:r>
              <a:rPr lang="en-GB" sz="5000" dirty="0" smtClean="0"/>
              <a:t>3. Significant reduction in DNAs </a:t>
            </a:r>
          </a:p>
          <a:p>
            <a:pPr marL="1600200" lvl="1" indent="-1143000"/>
            <a:r>
              <a:rPr lang="en-GB" sz="5000" dirty="0"/>
              <a:t>4</a:t>
            </a:r>
            <a:r>
              <a:rPr lang="en-GB" sz="5000" dirty="0" smtClean="0"/>
              <a:t>. Reduction in avoidable A&amp;E attendance &amp; related admissions</a:t>
            </a:r>
          </a:p>
          <a:p>
            <a:pPr marL="1600200" lvl="1" indent="-1143000"/>
            <a:r>
              <a:rPr lang="en-GB" sz="5000" dirty="0" smtClean="0"/>
              <a:t> </a:t>
            </a:r>
            <a:endParaRPr lang="en-GB" sz="5000" b="1" dirty="0"/>
          </a:p>
          <a:p>
            <a:pPr marL="1143000" indent="-1143000"/>
            <a:r>
              <a:rPr lang="en-GB" b="1" dirty="0" smtClean="0"/>
              <a:t>Far greater savings when implemented on a wider scale: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Potential reduction in health advocacy and transport costs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Reduction in costs through </a:t>
            </a:r>
            <a:r>
              <a:rPr lang="en-GB" sz="4800" dirty="0">
                <a:ea typeface="Times New Roman" pitchFamily="18" charset="0"/>
                <a:cs typeface="Arial" pitchFamily="34" charset="0"/>
              </a:rPr>
              <a:t>grouping together webcam appointments with release of clinic infrastructure costs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long term health </a:t>
            </a:r>
            <a:r>
              <a:rPr lang="en-GB" sz="5000" dirty="0"/>
              <a:t>improvement with </a:t>
            </a:r>
            <a:r>
              <a:rPr lang="en-GB" sz="5000" dirty="0" smtClean="0"/>
              <a:t>reduction </a:t>
            </a:r>
            <a:r>
              <a:rPr lang="en-GB" sz="5000" dirty="0"/>
              <a:t>in demands on other </a:t>
            </a:r>
            <a:r>
              <a:rPr lang="en-GB" sz="5000" dirty="0" smtClean="0"/>
              <a:t>services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5000" dirty="0" smtClean="0"/>
              <a:t>NB: Minimal running costs. Set </a:t>
            </a:r>
            <a:r>
              <a:rPr lang="en-GB" sz="5000" dirty="0"/>
              <a:t>costs include: training, clinic restructure, communication with </a:t>
            </a:r>
            <a:r>
              <a:rPr lang="en-GB" sz="5000" dirty="0" smtClean="0"/>
              <a:t>patients.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346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79" y="982141"/>
            <a:ext cx="26214025" cy="2302925"/>
          </a:xfrm>
        </p:spPr>
        <p:txBody>
          <a:bodyPr/>
          <a:lstStyle/>
          <a:p>
            <a:r>
              <a:rPr lang="en-GB" dirty="0" smtClean="0"/>
              <a:t>Efficiency savings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01269" y="14201231"/>
            <a:ext cx="26766981" cy="51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endParaRPr lang="en-GB" sz="5500" dirty="0" smtClean="0"/>
          </a:p>
          <a:p>
            <a:endParaRPr lang="en-GB" sz="5500" dirty="0"/>
          </a:p>
          <a:p>
            <a:endParaRPr lang="en-GB" sz="5500" dirty="0" smtClean="0"/>
          </a:p>
          <a:p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816" y="19680574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242" y="19693063"/>
            <a:ext cx="4892759" cy="86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828795" y="2478913"/>
            <a:ext cx="26619200" cy="1869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dirty="0" smtClean="0"/>
              <a:t>Initially modest early savings using current model </a:t>
            </a:r>
          </a:p>
          <a:p>
            <a:pPr>
              <a:spcAft>
                <a:spcPts val="1000"/>
              </a:spcAft>
            </a:pPr>
            <a:r>
              <a:rPr lang="en-GB" sz="5000" dirty="0" smtClean="0"/>
              <a:t>(</a:t>
            </a:r>
            <a:r>
              <a:rPr lang="en-GB" sz="5000" dirty="0"/>
              <a:t>estimate £14k / </a:t>
            </a:r>
            <a:r>
              <a:rPr lang="en-GB" sz="5000" dirty="0" err="1"/>
              <a:t>yr</a:t>
            </a:r>
            <a:r>
              <a:rPr lang="en-GB" sz="5000" dirty="0"/>
              <a:t> min from current </a:t>
            </a:r>
            <a:r>
              <a:rPr lang="en-GB" sz="5000" dirty="0" smtClean="0"/>
              <a:t>model </a:t>
            </a:r>
            <a:r>
              <a:rPr lang="en-GB" sz="5000" dirty="0"/>
              <a:t>at current DNA and A&amp;E attend rates), but far greater potential when implemented for longer and on wider scale. </a:t>
            </a:r>
            <a:r>
              <a:rPr lang="en-GB" sz="5000" dirty="0" smtClean="0"/>
              <a:t>Once set up, cost of intervention minimal (set up: training, clinic restructure, communication with patients)</a:t>
            </a:r>
            <a:endParaRPr lang="en-GB" sz="5000" dirty="0"/>
          </a:p>
          <a:p>
            <a:pPr marL="1600200" lvl="1" indent="-1143000">
              <a:spcAft>
                <a:spcPts val="1000"/>
              </a:spcAft>
            </a:pPr>
            <a:r>
              <a:rPr lang="en-GB" dirty="0" smtClean="0"/>
              <a:t>1. </a:t>
            </a:r>
            <a:r>
              <a:rPr lang="en-GB" sz="5000" dirty="0" smtClean="0"/>
              <a:t>Duration of appointments – more focused, shorter, appointments </a:t>
            </a:r>
          </a:p>
          <a:p>
            <a:pPr marL="1371600" lvl="1" indent="-914400"/>
            <a:r>
              <a:rPr lang="en-GB" sz="5000" dirty="0" smtClean="0">
                <a:solidFill>
                  <a:srgbClr val="488040"/>
                </a:solidFill>
              </a:rPr>
              <a:t>	Extra 1 to 2 patients booked into the consultant clinic; additional </a:t>
            </a:r>
            <a:r>
              <a:rPr lang="en-GB" sz="5000" u="sng" dirty="0" smtClean="0">
                <a:solidFill>
                  <a:srgbClr val="488040"/>
                </a:solidFill>
              </a:rPr>
              <a:t>£9,440 / year </a:t>
            </a:r>
            <a:r>
              <a:rPr lang="en-GB" sz="5000" dirty="0" smtClean="0">
                <a:solidFill>
                  <a:srgbClr val="488040"/>
                </a:solidFill>
              </a:rPr>
              <a:t>for hospital</a:t>
            </a:r>
          </a:p>
          <a:p>
            <a:pPr marL="1600200" lvl="1" indent="-1143000"/>
            <a:r>
              <a:rPr lang="en-GB" sz="5000" dirty="0" smtClean="0"/>
              <a:t>2. Reduction in DNAs </a:t>
            </a:r>
          </a:p>
          <a:p>
            <a:pPr marL="1371600" lvl="1" indent="-914400"/>
            <a:r>
              <a:rPr lang="en-GB" sz="5000" dirty="0" smtClean="0">
                <a:solidFill>
                  <a:srgbClr val="488040"/>
                </a:solidFill>
              </a:rPr>
              <a:t>	If current Skype DNA rates continue at 16% across all patients, compared to average baseline rates of 31%; modest savings of potentially </a:t>
            </a:r>
            <a:r>
              <a:rPr lang="en-GB" sz="5000" u="sng" dirty="0" smtClean="0">
                <a:solidFill>
                  <a:srgbClr val="488040"/>
                </a:solidFill>
              </a:rPr>
              <a:t>£3,290 / year </a:t>
            </a:r>
            <a:r>
              <a:rPr lang="en-GB" sz="5000" dirty="0" smtClean="0">
                <a:solidFill>
                  <a:srgbClr val="488040"/>
                </a:solidFill>
              </a:rPr>
              <a:t>for hospital</a:t>
            </a:r>
          </a:p>
          <a:p>
            <a:pPr marL="1600200" lvl="1" indent="-1143000"/>
            <a:r>
              <a:rPr lang="en-GB" sz="5000" dirty="0" smtClean="0"/>
              <a:t>3. Reduction in avoidable A&amp;E attendance &amp; related admissions</a:t>
            </a:r>
          </a:p>
          <a:p>
            <a:pPr marL="1371600" lvl="1" indent="-914400"/>
            <a:r>
              <a:rPr lang="en-GB" sz="5000" dirty="0" smtClean="0">
                <a:solidFill>
                  <a:srgbClr val="488040"/>
                </a:solidFill>
              </a:rPr>
              <a:t>	If early findings continue, potential savings approx </a:t>
            </a:r>
            <a:r>
              <a:rPr lang="en-GB" sz="5000" u="sng" dirty="0" smtClean="0">
                <a:solidFill>
                  <a:srgbClr val="488040"/>
                </a:solidFill>
              </a:rPr>
              <a:t>£1,464 / year</a:t>
            </a:r>
            <a:r>
              <a:rPr lang="en-GB" sz="5000" dirty="0" smtClean="0">
                <a:solidFill>
                  <a:srgbClr val="488040"/>
                </a:solidFill>
              </a:rPr>
              <a:t>.  Excluding related hospital admissions</a:t>
            </a:r>
          </a:p>
          <a:p>
            <a:pPr marL="1600200" lvl="1" indent="-1143000"/>
            <a:r>
              <a:rPr lang="en-GB" sz="5000" dirty="0" smtClean="0"/>
              <a:t>4. Savings for patients (mainly indirect) and wider society</a:t>
            </a:r>
          </a:p>
          <a:p>
            <a:pPr lvl="1"/>
            <a:r>
              <a:rPr lang="en-GB" sz="5000" dirty="0" smtClean="0">
                <a:solidFill>
                  <a:srgbClr val="488040"/>
                </a:solidFill>
              </a:rPr>
              <a:t>	   As one patient said they only need to take a half hour of work now, compared to a whole 	   morning previously</a:t>
            </a:r>
          </a:p>
          <a:p>
            <a:r>
              <a:rPr lang="en-GB" b="1" dirty="0" smtClean="0"/>
              <a:t>Far greater savings potential longer term &amp; on a wider scale: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Potential reduction in health advocacy and transport costs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Reduction in costs through re-organisation of clinics: space, support staff, clinician time, travel time</a:t>
            </a:r>
          </a:p>
          <a:p>
            <a:pPr marL="1600200" lvl="1" indent="-1143000">
              <a:buFont typeface="+mj-lt"/>
              <a:buAutoNum type="arabicPeriod" startAt="5"/>
            </a:pPr>
            <a:r>
              <a:rPr lang="en-GB" sz="5000" dirty="0" smtClean="0"/>
              <a:t>Reduction in demands on other services through long term health improvement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76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980268" y="1151466"/>
            <a:ext cx="27299708" cy="2323571"/>
          </a:xfrm>
        </p:spPr>
        <p:txBody>
          <a:bodyPr/>
          <a:lstStyle/>
          <a:p>
            <a:pPr marL="1230135" indent="-1230135" eaLnBrk="1" hangingPunct="1">
              <a:lnSpc>
                <a:spcPct val="90000"/>
              </a:lnSpc>
            </a:pPr>
            <a:r>
              <a:rPr lang="en-GB" dirty="0"/>
              <a:t>Newham – a place of contrasts</a:t>
            </a:r>
            <a:endParaRPr lang="en-GB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7750" y="3069093"/>
            <a:ext cx="27794724" cy="1633034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marL="1106488" indent="-1106488" algn="l" defTabSz="2952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•"/>
              <a:defRPr sz="6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713" indent="-922338" algn="l" defTabSz="2952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Font typeface="Arial" pitchFamily="34" charset="0"/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0938" indent="-738188" algn="l" defTabSz="2952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•"/>
              <a:defRPr sz="5800">
                <a:solidFill>
                  <a:schemeClr val="tx1"/>
                </a:solidFill>
                <a:latin typeface="+mn-lt"/>
              </a:defRPr>
            </a:lvl3pPr>
            <a:lvl4pPr marL="5167313" indent="-738188" algn="l" defTabSz="2952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–"/>
              <a:defRPr sz="5800">
                <a:solidFill>
                  <a:schemeClr val="tx1"/>
                </a:solidFill>
                <a:latin typeface="+mn-lt"/>
              </a:defRPr>
            </a:lvl4pPr>
            <a:lvl5pPr marL="6642100" indent="-738188" algn="l" defTabSz="2952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»"/>
              <a:defRPr sz="5800">
                <a:solidFill>
                  <a:schemeClr val="tx1"/>
                </a:solidFill>
                <a:latin typeface="+mn-lt"/>
              </a:defRPr>
            </a:lvl5pPr>
            <a:lvl6pPr marL="7099300" indent="-738188" algn="l" defTabSz="2952750" rtl="0" fontAlgn="base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»"/>
              <a:defRPr sz="5800">
                <a:solidFill>
                  <a:schemeClr val="tx1"/>
                </a:solidFill>
                <a:latin typeface="+mn-lt"/>
              </a:defRPr>
            </a:lvl6pPr>
            <a:lvl7pPr marL="7556500" indent="-738188" algn="l" defTabSz="2952750" rtl="0" fontAlgn="base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»"/>
              <a:defRPr sz="5800">
                <a:solidFill>
                  <a:schemeClr val="tx1"/>
                </a:solidFill>
                <a:latin typeface="+mn-lt"/>
              </a:defRPr>
            </a:lvl7pPr>
            <a:lvl8pPr marL="8013700" indent="-738188" algn="l" defTabSz="2952750" rtl="0" fontAlgn="base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»"/>
              <a:defRPr sz="5800">
                <a:solidFill>
                  <a:schemeClr val="tx1"/>
                </a:solidFill>
                <a:latin typeface="+mn-lt"/>
              </a:defRPr>
            </a:lvl8pPr>
            <a:lvl9pPr marL="8470900" indent="-738188" algn="l" defTabSz="2952750" rtl="0" fontAlgn="base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Char char="»"/>
              <a:defRPr sz="5800">
                <a:solidFill>
                  <a:schemeClr val="tx1"/>
                </a:solidFill>
                <a:latin typeface="+mn-lt"/>
              </a:defRPr>
            </a:lvl9pPr>
          </a:lstStyle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marL="2521776" indent="-2521776" eaLnBrk="1" hangingPunct="1">
              <a:buFontTx/>
              <a:buNone/>
              <a:defRPr/>
            </a:pPr>
            <a:endParaRPr lang="en-US" sz="5200" b="1" smtClean="0"/>
          </a:p>
          <a:p>
            <a:pPr eaLnBrk="1" hangingPunct="1">
              <a:buFontTx/>
              <a:buNone/>
              <a:defRPr/>
            </a:pPr>
            <a:endParaRPr lang="en-GB" sz="5200" i="1" smtClean="0">
              <a:latin typeface="Arial Narrow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sz="5200" i="1" smtClean="0">
              <a:latin typeface="Arial Narrow" pitchFamily="34" charset="0"/>
            </a:endParaRPr>
          </a:p>
          <a:p>
            <a:pPr marL="2521776" indent="-2521776" eaLnBrk="1" hangingPunct="1">
              <a:buFontTx/>
              <a:buNone/>
              <a:defRPr/>
            </a:pPr>
            <a:endParaRPr lang="en-GB" smtClean="0">
              <a:latin typeface="Arial Narrow" pitchFamily="34" charset="0"/>
              <a:cs typeface="Arial" pitchFamily="34" charset="0"/>
            </a:endParaRPr>
          </a:p>
          <a:p>
            <a:pPr lvl="4" eaLnBrk="1" hangingPunct="1">
              <a:buFontTx/>
              <a:buNone/>
              <a:defRPr/>
            </a:pPr>
            <a:endParaRPr lang="en-US" sz="5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268" y="13374238"/>
            <a:ext cx="12214206" cy="600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15" y="13374237"/>
            <a:ext cx="5302653" cy="6007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50" y="3069093"/>
            <a:ext cx="5860588" cy="4805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75"/>
          <a:stretch/>
        </p:blipFill>
        <p:spPr>
          <a:xfrm>
            <a:off x="19903274" y="3154818"/>
            <a:ext cx="8989200" cy="3991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93" y="9819935"/>
            <a:ext cx="7360851" cy="3325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44" y="8004052"/>
            <a:ext cx="7620000" cy="5084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44" y="13296907"/>
            <a:ext cx="9763126" cy="6085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982" y="9833892"/>
            <a:ext cx="3286125" cy="3368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274" y="7302118"/>
            <a:ext cx="8989200" cy="5870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66" y="3097667"/>
            <a:ext cx="12792194" cy="660242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233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>
          <a:xfrm>
            <a:off x="2554873" y="712895"/>
            <a:ext cx="25301654" cy="2762462"/>
          </a:xfrm>
        </p:spPr>
        <p:txBody>
          <a:bodyPr/>
          <a:lstStyle/>
          <a:p>
            <a:pPr marL="1230135" indent="-1230135" eaLnBrk="1" hangingPunct="1">
              <a:lnSpc>
                <a:spcPct val="90000"/>
              </a:lnSpc>
            </a:pPr>
            <a:r>
              <a:rPr lang="en-GB" dirty="0" smtClean="0"/>
              <a:t>The local population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963533" y="3606137"/>
            <a:ext cx="13890867" cy="1553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5232" tIns="147616" rIns="295232" bIns="147616"/>
          <a:lstStyle/>
          <a:p>
            <a:pPr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</a:pPr>
            <a:r>
              <a:rPr lang="en-US" b="1" dirty="0">
                <a:latin typeface="+mn-lt"/>
              </a:rPr>
              <a:t>Borough of </a:t>
            </a:r>
            <a:r>
              <a:rPr lang="en-US" b="1" dirty="0" smtClean="0">
                <a:latin typeface="+mn-lt"/>
              </a:rPr>
              <a:t>Newham </a:t>
            </a:r>
            <a:r>
              <a:rPr lang="en-US" sz="5400" dirty="0" smtClean="0">
                <a:latin typeface="+mn-lt"/>
              </a:rPr>
              <a:t>(GLA projections)</a:t>
            </a:r>
            <a:endParaRPr lang="en-US" sz="5400" dirty="0">
              <a:latin typeface="+mn-lt"/>
            </a:endParaRP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>
                <a:latin typeface="+mn-lt"/>
                <a:cs typeface="Arial" charset="0"/>
              </a:rPr>
              <a:t>302,500 (</a:t>
            </a:r>
            <a:r>
              <a:rPr lang="en-GB" dirty="0" smtClean="0">
                <a:latin typeface="+mn-lt"/>
                <a:cs typeface="Arial" charset="0"/>
              </a:rPr>
              <a:t>2012)</a:t>
            </a:r>
            <a:endParaRPr lang="en-GB" dirty="0">
              <a:latin typeface="+mn-lt"/>
              <a:cs typeface="Arial" charset="0"/>
            </a:endParaRP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  <a:cs typeface="Arial" charset="0"/>
              </a:rPr>
              <a:t>Approx</a:t>
            </a:r>
            <a:r>
              <a:rPr lang="en-GB" dirty="0">
                <a:latin typeface="+mn-lt"/>
                <a:cs typeface="Arial" charset="0"/>
              </a:rPr>
              <a:t>. 70% from </a:t>
            </a:r>
            <a:r>
              <a:rPr lang="en-GB" dirty="0" smtClean="0">
                <a:latin typeface="+mn-lt"/>
                <a:cs typeface="Arial" charset="0"/>
              </a:rPr>
              <a:t>BME groups, 2008 (South Asian ethnic groups being 33%)</a:t>
            </a: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  <a:cs typeface="Arial" charset="0"/>
              </a:rPr>
              <a:t>6</a:t>
            </a:r>
            <a:r>
              <a:rPr lang="en-GB" baseline="30000" dirty="0" smtClean="0">
                <a:latin typeface="+mn-lt"/>
                <a:cs typeface="Arial" charset="0"/>
              </a:rPr>
              <a:t>th</a:t>
            </a:r>
            <a:r>
              <a:rPr lang="en-GB" dirty="0" smtClean="0">
                <a:latin typeface="+mn-lt"/>
                <a:cs typeface="Arial" charset="0"/>
              </a:rPr>
              <a:t>most </a:t>
            </a:r>
            <a:r>
              <a:rPr lang="en-GB" dirty="0">
                <a:latin typeface="+mn-lt"/>
                <a:cs typeface="Arial" charset="0"/>
              </a:rPr>
              <a:t>deprived borough in </a:t>
            </a:r>
            <a:r>
              <a:rPr lang="en-GB" dirty="0" smtClean="0">
                <a:latin typeface="+mn-lt"/>
                <a:cs typeface="Arial" charset="0"/>
              </a:rPr>
              <a:t>England</a:t>
            </a: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>
                <a:latin typeface="+mn-lt"/>
                <a:cs typeface="Arial" charset="0"/>
              </a:rPr>
              <a:t>Approx. 40% </a:t>
            </a:r>
            <a:r>
              <a:rPr lang="en-GB" dirty="0" smtClean="0">
                <a:latin typeface="+mn-lt"/>
                <a:cs typeface="Arial" charset="0"/>
              </a:rPr>
              <a:t>aged </a:t>
            </a:r>
            <a:r>
              <a:rPr lang="en-GB" dirty="0">
                <a:latin typeface="+mn-lt"/>
                <a:cs typeface="Arial" charset="0"/>
              </a:rPr>
              <a:t>25 and under (compared to 30% for </a:t>
            </a:r>
            <a:r>
              <a:rPr lang="en-GB" dirty="0" smtClean="0">
                <a:latin typeface="+mn-lt"/>
                <a:cs typeface="Arial" charset="0"/>
              </a:rPr>
              <a:t>London</a:t>
            </a:r>
            <a:r>
              <a:rPr lang="en-GB" dirty="0">
                <a:latin typeface="+mn-lt"/>
                <a:cs typeface="Arial" charset="0"/>
              </a:rPr>
              <a:t>)</a:t>
            </a: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Diabetes prevalence 9.4</a:t>
            </a:r>
            <a:r>
              <a:rPr lang="en-GB" dirty="0">
                <a:latin typeface="+mn-lt"/>
              </a:rPr>
              <a:t>%, </a:t>
            </a:r>
            <a:r>
              <a:rPr lang="en-GB" dirty="0" smtClean="0">
                <a:latin typeface="+mn-lt"/>
              </a:rPr>
              <a:t>3-4 times </a:t>
            </a:r>
            <a:r>
              <a:rPr lang="en-GB" dirty="0">
                <a:latin typeface="+mn-lt"/>
              </a:rPr>
              <a:t>national </a:t>
            </a:r>
            <a:r>
              <a:rPr lang="en-GB" dirty="0" smtClean="0">
                <a:latin typeface="+mn-lt"/>
              </a:rPr>
              <a:t>average</a:t>
            </a: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 smtClean="0"/>
              <a:t>Rising prevalence of T2DM in the young, mainly associated with obesity</a:t>
            </a:r>
            <a:endParaRPr lang="en-GB" dirty="0">
              <a:latin typeface="+mn-lt"/>
            </a:endParaRPr>
          </a:p>
          <a:p>
            <a:pPr indent="581166">
              <a:spcBef>
                <a:spcPct val="20000"/>
              </a:spcBef>
              <a:spcAft>
                <a:spcPts val="800"/>
              </a:spcAft>
              <a:buClr>
                <a:srgbClr val="3366CC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  <a:cs typeface="Arial" charset="0"/>
              </a:rPr>
              <a:t>2012 </a:t>
            </a:r>
            <a:r>
              <a:rPr lang="en-GB" dirty="0">
                <a:latin typeface="+mn-lt"/>
                <a:cs typeface="Arial" charset="0"/>
              </a:rPr>
              <a:t>–  Olympic Borough!</a:t>
            </a:r>
          </a:p>
          <a:p>
            <a:pPr marL="2521776" indent="-2521776">
              <a:spcBef>
                <a:spcPct val="20000"/>
              </a:spcBef>
              <a:buClr>
                <a:srgbClr val="3366CC"/>
              </a:buClr>
            </a:pPr>
            <a:endParaRPr lang="en-GB" sz="5200" dirty="0">
              <a:solidFill>
                <a:srgbClr val="FF0000"/>
              </a:solidFill>
              <a:latin typeface="Arial Narrow" pitchFamily="34" charset="0"/>
            </a:endParaRPr>
          </a:p>
          <a:p>
            <a:pPr marL="2521776" indent="-2521776">
              <a:spcBef>
                <a:spcPct val="20000"/>
              </a:spcBef>
              <a:buClr>
                <a:srgbClr val="3366CC"/>
              </a:buClr>
            </a:pPr>
            <a:endParaRPr lang="en-GB" sz="5200" i="1" dirty="0">
              <a:latin typeface="Arial Narrow" pitchFamily="34" charset="0"/>
            </a:endParaRPr>
          </a:p>
          <a:p>
            <a:pPr marL="2521776" indent="-2521776">
              <a:spcBef>
                <a:spcPct val="20000"/>
              </a:spcBef>
              <a:buClr>
                <a:srgbClr val="3366CC"/>
              </a:buClr>
            </a:pPr>
            <a:endParaRPr lang="en-GB" sz="5200" i="1" dirty="0">
              <a:latin typeface="Arial Narrow" pitchFamily="34" charset="0"/>
            </a:endParaRPr>
          </a:p>
          <a:p>
            <a:pPr marL="2521776" indent="-2521776">
              <a:spcBef>
                <a:spcPct val="20000"/>
              </a:spcBef>
              <a:buClr>
                <a:srgbClr val="3366CC"/>
              </a:buClr>
            </a:pPr>
            <a:endParaRPr lang="en-GB" sz="6500" dirty="0">
              <a:latin typeface="Arial Narrow" pitchFamily="34" charset="0"/>
              <a:cs typeface="Arial" charset="0"/>
            </a:endParaRPr>
          </a:p>
          <a:p>
            <a:pPr marL="6642727" lvl="4" indent="-738081">
              <a:spcBef>
                <a:spcPct val="20000"/>
              </a:spcBef>
              <a:buClr>
                <a:srgbClr val="3366CC"/>
              </a:buClr>
            </a:pPr>
            <a:endParaRPr lang="en-US" sz="5200" dirty="0"/>
          </a:p>
        </p:txBody>
      </p:sp>
      <p:pic>
        <p:nvPicPr>
          <p:cNvPr id="7" name="Picture 1" descr="Description: nuht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6146" y="19070968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h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0650" y="3854433"/>
            <a:ext cx="13562905" cy="127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4" name="TextBox 26"/>
          <p:cNvSpPr txBox="1">
            <a:spLocks noGrp="1" noChangeArrowheads="1"/>
          </p:cNvSpPr>
          <p:nvPr>
            <p:ph idx="1"/>
          </p:nvPr>
        </p:nvSpPr>
        <p:spPr bwMode="auto">
          <a:xfrm>
            <a:off x="2121408" y="3099577"/>
            <a:ext cx="26151839" cy="167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  <a:defRPr/>
            </a:pPr>
            <a:r>
              <a:rPr lang="en-GB" sz="6600" dirty="0" smtClean="0"/>
              <a:t>Newham Diabetes service exemplifies challenges within NHS:</a:t>
            </a:r>
          </a:p>
          <a:p>
            <a:pPr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sz="6600" dirty="0" smtClean="0">
                <a:cs typeface="Arial" pitchFamily="34" charset="0"/>
              </a:rPr>
              <a:t>Rising demand on services: estimated rise 13.5% in 2030</a:t>
            </a:r>
            <a:r>
              <a:rPr lang="en-GB" sz="6600" dirty="0" smtClean="0"/>
              <a:t> </a:t>
            </a:r>
            <a:endParaRPr lang="en-GB" sz="6600" dirty="0" smtClean="0">
              <a:cs typeface="Arial" pitchFamily="34" charset="0"/>
            </a:endParaRPr>
          </a:p>
          <a:p>
            <a:pPr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sz="6600" dirty="0" smtClean="0">
                <a:cs typeface="Arial" pitchFamily="34" charset="0"/>
              </a:rPr>
              <a:t>Pressure to cut costs/ improve efficiency</a:t>
            </a:r>
          </a:p>
          <a:p>
            <a:pPr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sz="6600" dirty="0" smtClean="0">
                <a:cs typeface="Arial" pitchFamily="34" charset="0"/>
              </a:rPr>
              <a:t>Inflexible and inaccessible services</a:t>
            </a:r>
          </a:p>
          <a:p>
            <a:pPr lvl="1"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dirty="0" smtClean="0">
                <a:cs typeface="Arial" pitchFamily="34" charset="0"/>
              </a:rPr>
              <a:t>High </a:t>
            </a:r>
            <a:r>
              <a:rPr lang="en-GB" dirty="0">
                <a:cs typeface="Arial" pitchFamily="34" charset="0"/>
              </a:rPr>
              <a:t>non attendance rates</a:t>
            </a:r>
            <a:r>
              <a:rPr lang="en-GB" dirty="0" smtClean="0">
                <a:cs typeface="Arial" pitchFamily="34" charset="0"/>
              </a:rPr>
              <a:t>: e.g. approx 50</a:t>
            </a:r>
            <a:r>
              <a:rPr lang="en-GB" dirty="0">
                <a:cs typeface="Arial" pitchFamily="34" charset="0"/>
              </a:rPr>
              <a:t>% in the </a:t>
            </a:r>
            <a:r>
              <a:rPr lang="en-GB" dirty="0" smtClean="0">
                <a:cs typeface="Arial" pitchFamily="34" charset="0"/>
              </a:rPr>
              <a:t>Young Adult clinic</a:t>
            </a:r>
            <a:endParaRPr lang="en-GB" dirty="0">
              <a:cs typeface="Arial" pitchFamily="34" charset="0"/>
            </a:endParaRPr>
          </a:p>
          <a:p>
            <a:pPr lvl="1"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dirty="0" smtClean="0"/>
              <a:t>Poor </a:t>
            </a:r>
            <a:r>
              <a:rPr lang="en-GB" dirty="0"/>
              <a:t>patient </a:t>
            </a:r>
            <a:r>
              <a:rPr lang="en-GB" dirty="0" smtClean="0"/>
              <a:t>self-management, related to poor engagement with service and lack of flexibility of services (</a:t>
            </a:r>
            <a:r>
              <a:rPr lang="en-GB" dirty="0"/>
              <a:t>Local MORI </a:t>
            </a:r>
            <a:r>
              <a:rPr lang="en-GB" dirty="0" smtClean="0"/>
              <a:t>survey </a:t>
            </a:r>
            <a:r>
              <a:rPr lang="en-GB" dirty="0"/>
              <a:t>‘</a:t>
            </a:r>
            <a:r>
              <a:rPr lang="en-GB" dirty="0" smtClean="0"/>
              <a:t>09)</a:t>
            </a:r>
            <a:endParaRPr lang="en-GB" dirty="0"/>
          </a:p>
          <a:p>
            <a:pPr>
              <a:spcAft>
                <a:spcPts val="800"/>
              </a:spcAft>
              <a:buSzPct val="75000"/>
              <a:buFont typeface="Wingdings" pitchFamily="2" charset="2"/>
              <a:buChar char="§"/>
              <a:defRPr/>
            </a:pPr>
            <a:r>
              <a:rPr lang="en-GB" sz="6600" dirty="0" smtClean="0"/>
              <a:t>Poor </a:t>
            </a:r>
            <a:r>
              <a:rPr lang="en-GB" sz="6600" dirty="0"/>
              <a:t>health </a:t>
            </a:r>
            <a:r>
              <a:rPr lang="en-GB" sz="6600" dirty="0" smtClean="0"/>
              <a:t>outcomes </a:t>
            </a:r>
            <a:endParaRPr lang="en-GB" sz="6600" dirty="0"/>
          </a:p>
          <a:p>
            <a:pPr lvl="1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Repeat </a:t>
            </a:r>
            <a:r>
              <a:rPr lang="en-GB" dirty="0"/>
              <a:t>admissions via </a:t>
            </a:r>
            <a:r>
              <a:rPr lang="en-GB" dirty="0" smtClean="0"/>
              <a:t>the emergency department, </a:t>
            </a:r>
            <a:r>
              <a:rPr lang="en-GB" dirty="0"/>
              <a:t>particularly for young </a:t>
            </a:r>
            <a:r>
              <a:rPr lang="en-GB" dirty="0" smtClean="0"/>
              <a:t>adults</a:t>
            </a:r>
            <a:endParaRPr lang="en-GB" dirty="0"/>
          </a:p>
          <a:p>
            <a:pPr lvl="1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Poor blood glucose control: only </a:t>
            </a:r>
            <a:r>
              <a:rPr lang="en-GB" dirty="0"/>
              <a:t>61.6% patients had hba1c ≤ 7.5 in last 15 months, 66.31% </a:t>
            </a:r>
            <a:r>
              <a:rPr lang="en-GB" dirty="0" smtClean="0"/>
              <a:t>nationally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Increasing referrals to other services – renal, cardiac, foot care</a:t>
            </a:r>
            <a:endParaRPr lang="en-GB" dirty="0"/>
          </a:p>
          <a:p>
            <a:pPr marL="781050" indent="-781050">
              <a:defRPr/>
            </a:pPr>
            <a:endParaRPr lang="en-GB" sz="3200" i="1" dirty="0">
              <a:latin typeface="Arial Narrow" pitchFamily="34" charset="0"/>
            </a:endParaRPr>
          </a:p>
          <a:p>
            <a:pPr marL="781050" indent="-781050">
              <a:defRPr/>
            </a:pPr>
            <a:endParaRPr lang="en-GB" sz="2600" b="1" dirty="0"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endParaRPr lang="en-GB" sz="1200" b="1" dirty="0">
              <a:latin typeface="Arial Narrow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latin typeface="Arial Narrow" pitchFamily="34" charset="0"/>
            </a:endParaRPr>
          </a:p>
        </p:txBody>
      </p:sp>
      <p:pic>
        <p:nvPicPr>
          <p:cNvPr id="5" name="Picture 1" descr="Description: nuht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6146" y="18935500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438" y="10677906"/>
            <a:ext cx="24490099" cy="9927771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0272" y="737312"/>
            <a:ext cx="29328542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 algn="ctr" defTabSz="2952750" eaLnBrk="0" hangingPunct="0">
              <a:defRPr/>
            </a:pPr>
            <a:r>
              <a:rPr lang="en-GB" sz="10300" b="1" dirty="0" smtClean="0">
                <a:solidFill>
                  <a:srgbClr val="0070C0"/>
                </a:solidFill>
                <a:latin typeface="Arial Black" pitchFamily="34" charset="0"/>
              </a:rPr>
              <a:t>DAWN - D</a:t>
            </a:r>
            <a:r>
              <a:rPr kumimoji="0" lang="en-GB" sz="10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iabetes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Arial Black" pitchFamily="32" charset="0"/>
                <a:ea typeface="+mj-ea"/>
                <a:cs typeface="+mj-cs"/>
              </a:rPr>
              <a:t> </a:t>
            </a:r>
            <a:r>
              <a:rPr lang="en-GB" sz="10300" b="1" dirty="0" smtClean="0">
                <a:solidFill>
                  <a:srgbClr val="0070C0"/>
                </a:solidFill>
                <a:latin typeface="Arial Black" pitchFamily="34" charset="0"/>
              </a:rPr>
              <a:t>A</a:t>
            </a:r>
            <a:r>
              <a:rPr kumimoji="0" lang="en-GB" sz="10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ppointments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Arial Black" pitchFamily="32" charset="0"/>
                <a:ea typeface="+mj-ea"/>
                <a:cs typeface="+mj-cs"/>
              </a:rPr>
              <a:t> 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via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ctr" defTabSz="2952750" eaLnBrk="0" hangingPunct="0">
              <a:defRPr/>
            </a:pPr>
            <a:r>
              <a:rPr lang="en-GB" sz="10300" b="1" dirty="0" smtClean="0">
                <a:solidFill>
                  <a:srgbClr val="0070C0"/>
                </a:solidFill>
                <a:latin typeface="Arial Black" pitchFamily="34" charset="0"/>
              </a:rPr>
              <a:t>W</a:t>
            </a:r>
            <a:r>
              <a:rPr kumimoji="0" lang="en-GB" sz="10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ebcam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Arial Black" pitchFamily="32" charset="0"/>
                <a:ea typeface="+mj-ea"/>
                <a:cs typeface="+mj-cs"/>
              </a:rPr>
              <a:t> </a:t>
            </a:r>
            <a:r>
              <a:rPr lang="en-GB" sz="10300" b="1" dirty="0" smtClean="0">
                <a:solidFill>
                  <a:srgbClr val="0070C0"/>
                </a:solidFill>
                <a:latin typeface="Arial Black" pitchFamily="34" charset="0"/>
              </a:rPr>
              <a:t>N</a:t>
            </a:r>
            <a:r>
              <a:rPr kumimoji="0" lang="en-GB" sz="10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ewham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03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10300" b="1" i="0" u="none" strike="noStrike" kern="0" cap="none" spc="0" normalizeH="0" baseline="0" noProof="0" dirty="0">
              <a:ln>
                <a:noFill/>
              </a:ln>
              <a:solidFill>
                <a:srgbClr val="0051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3965" y="4304156"/>
            <a:ext cx="27762974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6488" indent="-1106488" algn="ctr" defTabSz="2952750" eaLnBrk="0" hangingPunct="0">
              <a:spcBef>
                <a:spcPts val="1390"/>
              </a:spcBef>
              <a:spcAft>
                <a:spcPts val="800"/>
              </a:spcAft>
              <a:buClr>
                <a:srgbClr val="3366CC"/>
              </a:buClr>
              <a:defRPr/>
            </a:pPr>
            <a:r>
              <a:rPr lang="en-GB" sz="6000" b="1" kern="0" dirty="0" smtClean="0">
                <a:latin typeface="+mn-lt"/>
              </a:rPr>
              <a:t>Aim:  </a:t>
            </a:r>
          </a:p>
          <a:p>
            <a:pPr indent="-1106488" defTabSz="2952750" eaLnBrk="0" hangingPunct="0">
              <a:spcBef>
                <a:spcPts val="1390"/>
              </a:spcBef>
              <a:spcAft>
                <a:spcPts val="1600"/>
              </a:spcAft>
              <a:buClr>
                <a:srgbClr val="3366CC"/>
              </a:buClr>
              <a:defRPr/>
            </a:pPr>
            <a:r>
              <a:rPr lang="en-GB" kern="0" dirty="0" smtClean="0">
                <a:latin typeface="+mn-lt"/>
              </a:rPr>
              <a:t>Learn IF and HOW web-based consultations can p</a:t>
            </a:r>
            <a:r>
              <a:rPr lang="en-GB" dirty="0" smtClean="0">
                <a:latin typeface="+mn-lt"/>
              </a:rPr>
              <a:t>rovide more accessible and cost-effective care </a:t>
            </a:r>
            <a:r>
              <a:rPr lang="en-GB" kern="0" dirty="0" smtClean="0">
                <a:latin typeface="+mn-lt"/>
              </a:rPr>
              <a:t>in the diabetes department; u</a:t>
            </a:r>
            <a:r>
              <a:rPr lang="en-GB" dirty="0" smtClean="0">
                <a:latin typeface="+mn-lt"/>
              </a:rPr>
              <a:t>sing readily available, affordable technology</a:t>
            </a:r>
          </a:p>
        </p:txBody>
      </p:sp>
      <p:pic>
        <p:nvPicPr>
          <p:cNvPr id="15" name="Picture 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792" y="9578964"/>
            <a:ext cx="12411492" cy="9306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6145160" y="8046392"/>
            <a:ext cx="12946308" cy="107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6488" indent="-1106488" algn="ctr" defTabSz="2952750" eaLnBrk="0" hangingPunct="0">
              <a:spcBef>
                <a:spcPts val="1390"/>
              </a:spcBef>
              <a:spcAft>
                <a:spcPts val="800"/>
              </a:spcAft>
              <a:buClr>
                <a:srgbClr val="3366CC"/>
              </a:buClr>
              <a:defRPr/>
            </a:pPr>
            <a:r>
              <a:rPr lang="en-GB" sz="6000" b="1" kern="0" dirty="0" smtClean="0">
                <a:latin typeface="+mn-lt"/>
              </a:rPr>
              <a:t>Scope:</a:t>
            </a:r>
          </a:p>
          <a:p>
            <a:pPr marL="921600" indent="-921600">
              <a:spcBef>
                <a:spcPts val="139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Offer online consultations to all patients, where clinically appropriate and where examination not required, under care of one consultant and one nurse specialist (from May 11), within the existing clinic </a:t>
            </a:r>
          </a:p>
          <a:p>
            <a:pPr marL="360000" indent="-921600">
              <a:spcBef>
                <a:spcPts val="139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Include all ages</a:t>
            </a:r>
          </a:p>
          <a:p>
            <a:pPr marL="360000" indent="-921600">
              <a:spcBef>
                <a:spcPts val="139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Evaluate using quantitative and   		qualitative methods</a:t>
            </a:r>
            <a:endParaRPr lang="en-GB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934287" y="10236096"/>
            <a:ext cx="2523744" cy="2194560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6676" y="8001931"/>
            <a:ext cx="416966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Webcam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 </a:t>
            </a:r>
            <a:r>
              <a:rPr lang="en-GB" sz="8000" dirty="0" smtClean="0"/>
              <a:t>(end Feb’12)</a:t>
            </a:r>
            <a:endParaRPr lang="en-GB" sz="8000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03342" y="3157959"/>
            <a:ext cx="27417183" cy="164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1" hangingPunct="1">
              <a:spcBef>
                <a:spcPts val="1390"/>
              </a:spcBef>
              <a:spcAft>
                <a:spcPts val="800"/>
              </a:spcAft>
              <a:buClrTx/>
              <a:buFont typeface="Wingdings" pitchFamily="2" charset="2"/>
              <a:buChar char="§"/>
            </a:pPr>
            <a:r>
              <a:rPr kumimoji="0" lang="en-GB" sz="5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Out of 179 patients: 143 were considered clinically suitable (80%) and 89 patients agreed to participate (overall uptake of 62%)</a:t>
            </a: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3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None/>
            </a:pPr>
            <a:r>
              <a:rPr lang="en-GB" sz="5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Age of those who agreed to participate (excluding those considered clinically 	unsuitable</a:t>
            </a:r>
            <a:r>
              <a:rPr lang="en-GB" sz="5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5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5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5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5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en-GB" sz="5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en-GB" sz="5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en-GB" sz="3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defTabSz="9144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GB" sz="5400" dirty="0" smtClean="0">
                <a:latin typeface="Arial" pitchFamily="34" charset="0"/>
              </a:rPr>
              <a:t> Main reasons for NOT participating were: no access to the internet at home (52%), ‘prefer face to face’ (18.5%), not confident with the internet /computer (9%)</a:t>
            </a: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en-GB" sz="6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880" y="19308037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62282" y="7820313"/>
          <a:ext cx="20186652" cy="641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663"/>
                <a:gridCol w="5046663"/>
                <a:gridCol w="5046663"/>
                <a:gridCol w="5046663"/>
              </a:tblGrid>
              <a:tr h="201084">
                <a:tc>
                  <a:txBody>
                    <a:bodyPr/>
                    <a:lstStyle/>
                    <a:p>
                      <a:r>
                        <a:rPr lang="en-GB" sz="5500" dirty="0" smtClean="0">
                          <a:solidFill>
                            <a:schemeClr val="tx1"/>
                          </a:solidFill>
                        </a:rPr>
                        <a:t>Patient ages</a:t>
                      </a:r>
                      <a:endParaRPr lang="en-GB" sz="5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>
                          <a:solidFill>
                            <a:schemeClr val="tx1"/>
                          </a:solidFill>
                        </a:rPr>
                        <a:t>Number asked</a:t>
                      </a:r>
                      <a:endParaRPr lang="en-GB" sz="5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>
                          <a:solidFill>
                            <a:schemeClr val="tx1"/>
                          </a:solidFill>
                        </a:rPr>
                        <a:t>Number accepted</a:t>
                      </a:r>
                      <a:endParaRPr lang="en-GB" sz="5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>
                          <a:solidFill>
                            <a:schemeClr val="tx1"/>
                          </a:solidFill>
                        </a:rPr>
                        <a:t>% agreed</a:t>
                      </a:r>
                      <a:endParaRPr lang="en-GB" sz="5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Under 50</a:t>
                      </a:r>
                      <a:endParaRPr lang="en-GB" sz="55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91</a:t>
                      </a:r>
                      <a:endParaRPr lang="en-GB" sz="55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75</a:t>
                      </a:r>
                      <a:endParaRPr lang="en-GB" sz="55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82%</a:t>
                      </a:r>
                      <a:endParaRPr lang="en-GB" sz="55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50 - 59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11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7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64%</a:t>
                      </a:r>
                      <a:endParaRPr lang="en-GB" sz="5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60</a:t>
                      </a:r>
                      <a:r>
                        <a:rPr lang="en-GB" sz="5500" b="0" baseline="0" dirty="0" smtClean="0"/>
                        <a:t> - 69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14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4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29%</a:t>
                      </a:r>
                      <a:endParaRPr lang="en-GB" sz="5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70 – 79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19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2</a:t>
                      </a:r>
                      <a:endParaRPr lang="en-GB" sz="5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500" b="0" dirty="0" smtClean="0"/>
                        <a:t>11%</a:t>
                      </a:r>
                      <a:endParaRPr lang="en-GB" sz="5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500" dirty="0" smtClean="0"/>
                        <a:t>Total</a:t>
                      </a:r>
                      <a:endParaRPr lang="en-GB" sz="55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/>
                        <a:t>143</a:t>
                      </a:r>
                      <a:endParaRPr lang="en-GB" sz="55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/>
                        <a:t>89</a:t>
                      </a:r>
                      <a:endParaRPr lang="en-GB" sz="55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500" dirty="0" smtClean="0"/>
                        <a:t>62%</a:t>
                      </a:r>
                      <a:endParaRPr lang="en-GB" sz="55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668" y="0"/>
            <a:ext cx="26214025" cy="3564467"/>
          </a:xfrm>
        </p:spPr>
        <p:txBody>
          <a:bodyPr/>
          <a:lstStyle/>
          <a:p>
            <a:r>
              <a:rPr lang="en-GB" dirty="0" smtClean="0"/>
              <a:t>What did patients think?</a:t>
            </a:r>
            <a:endParaRPr lang="en-GB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72621" y="5383117"/>
            <a:ext cx="15189779" cy="1881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1" hangingPunct="1">
              <a:spcBef>
                <a:spcPts val="1390"/>
              </a:spcBef>
              <a:spcAft>
                <a:spcPts val="800"/>
              </a:spcAft>
              <a:buClrTx/>
              <a:buNone/>
            </a:pPr>
            <a:r>
              <a:rPr lang="en-GB" sz="5800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Main themes: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kumimoji="0" lang="en-GB" sz="5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Convenience; </a:t>
            </a:r>
            <a:r>
              <a:rPr kumimoji="0" lang="en-GB" sz="5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saving time &amp; money</a:t>
            </a:r>
            <a:r>
              <a:rPr kumimoji="0" lang="en-GB" sz="5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5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sz="5800" dirty="0" smtClean="0">
                <a:solidFill>
                  <a:srgbClr val="3864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GB" sz="5800" b="0" i="0" u="none" strike="noStrike" cap="none" normalizeH="0" dirty="0" smtClean="0">
                <a:ln>
                  <a:noFill/>
                </a:ln>
                <a:solidFill>
                  <a:srgbClr val="3864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verage of 1.8hrs saved each appt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en-GB" sz="1000" b="0" i="0" u="none" strike="noStrike" cap="none" normalizeH="0" dirty="0" smtClean="0">
              <a:ln>
                <a:noFill/>
              </a:ln>
              <a:solidFill>
                <a:srgbClr val="38643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en-GB" sz="5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More likely to keep webcam appointments 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5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sz="5800" dirty="0" smtClean="0">
                <a:solidFill>
                  <a:srgbClr val="488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 of 28 (3 would be less likely)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1000" dirty="0" smtClean="0">
              <a:solidFill>
                <a:srgbClr val="488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r>
              <a:rPr lang="en-GB" sz="5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Much prefer webcam appointments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5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sz="5800" dirty="0" smtClean="0">
                <a:solidFill>
                  <a:srgbClr val="488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 of 28 (1 preferred face to face)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1000" dirty="0" smtClean="0">
              <a:solidFill>
                <a:srgbClr val="488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en-GB" sz="5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Quality of care same as face to face 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5800" dirty="0" smtClean="0">
                <a:solidFill>
                  <a:srgbClr val="488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27 out of 28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6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5. Feel more in control</a:t>
            </a: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60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60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5800" dirty="0" smtClean="0">
              <a:solidFill>
                <a:srgbClr val="488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ct val="0"/>
              </a:spcBef>
              <a:buClrTx/>
              <a:buFont typeface="+mj-lt"/>
              <a:buAutoNum type="arabicPeriod"/>
            </a:pPr>
            <a:endParaRPr lang="en-GB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defTabSz="914400" eaLnBrk="1" hangingPunct="1">
              <a:spcBef>
                <a:spcPct val="0"/>
              </a:spcBef>
              <a:buClrTx/>
              <a:buNone/>
            </a:pPr>
            <a:endParaRPr lang="en-GB" sz="5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None/>
            </a:pPr>
            <a:endParaRPr lang="en-GB" sz="5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en-GB" sz="6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" pitchFamily="2" charset="2"/>
              <a:buChar char="v"/>
            </a:pPr>
            <a:endParaRPr kumimoji="0" lang="en-GB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6188257" y="6143728"/>
            <a:ext cx="12564538" cy="155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lvl="0" indent="-914400">
              <a:spcBef>
                <a:spcPts val="1390"/>
              </a:spcBef>
              <a:spcAft>
                <a:spcPts val="1400"/>
              </a:spcAft>
              <a:buFont typeface="+mj-lt"/>
              <a:buAutoNum type="arabicPeriod" startAt="6"/>
              <a:defRPr/>
            </a:pPr>
            <a:r>
              <a:rPr lang="en-GB" sz="5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Feel more comfortable talking to a Dr/nurse who they already know </a:t>
            </a:r>
          </a:p>
          <a:p>
            <a:pPr marL="914400" lvl="0" indent="-914400">
              <a:spcBef>
                <a:spcPts val="1390"/>
              </a:spcBef>
              <a:spcAft>
                <a:spcPts val="1400"/>
              </a:spcAft>
              <a:buFont typeface="+mj-lt"/>
              <a:buAutoNum type="arabicPeriod" startAt="6"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Need a balance of face to face and webcam appointments</a:t>
            </a:r>
          </a:p>
          <a:p>
            <a:pPr marL="1143000" marR="0" lvl="0" indent="-1143000" algn="l" defTabSz="914400" rtl="0" eaLnBrk="0" fontAlgn="base" latinLnBrk="0" hangingPunct="0">
              <a:spcBef>
                <a:spcPts val="1390"/>
              </a:spcBef>
              <a:spcAft>
                <a:spcPts val="1400"/>
              </a:spcAft>
              <a:buClrTx/>
              <a:buSzTx/>
              <a:buAutoNum type="arabicPeriod" startAt="7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Barriers to attending initial appointments 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rgbClr val="386432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– adapting</a:t>
            </a:r>
            <a:r>
              <a:rPr kumimoji="0" lang="en-GB" i="0" u="none" strike="noStrike" kern="0" cap="none" spc="0" normalizeH="0" noProof="0" dirty="0" smtClean="0">
                <a:ln>
                  <a:noFill/>
                </a:ln>
                <a:solidFill>
                  <a:srgbClr val="386432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to change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rgbClr val="386432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386432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63688" lvl="1" indent="-1106488" defTabSz="2952750" eaLnBrk="0" hangingPunct="0">
              <a:spcBef>
                <a:spcPct val="20000"/>
              </a:spcBef>
              <a:buClr>
                <a:srgbClr val="3366CC"/>
              </a:buClr>
              <a:buFont typeface="Arial" pitchFamily="34" charset="0"/>
              <a:buChar char="•"/>
              <a:defRPr/>
            </a:pPr>
            <a:r>
              <a:rPr lang="en-GB" sz="6000" i="1" kern="0" dirty="0" smtClean="0">
                <a:solidFill>
                  <a:srgbClr val="488040"/>
                </a:solidFill>
              </a:rPr>
              <a:t>“turned up at clinic instead” </a:t>
            </a:r>
          </a:p>
          <a:p>
            <a:pPr marL="1563688" lvl="1" indent="-1106488" defTabSz="2952750" eaLnBrk="0" hangingPunct="0">
              <a:spcBef>
                <a:spcPct val="20000"/>
              </a:spcBef>
              <a:buClr>
                <a:srgbClr val="3366CC"/>
              </a:buClr>
              <a:buFont typeface="Arial" pitchFamily="34" charset="0"/>
              <a:buChar char="•"/>
              <a:defRPr/>
            </a:pPr>
            <a:r>
              <a:rPr lang="en-GB" sz="6000" i="1" kern="0" dirty="0" smtClean="0">
                <a:solidFill>
                  <a:srgbClr val="488040"/>
                </a:solidFill>
              </a:rPr>
              <a:t>“can’t remember the discussion about it”</a:t>
            </a:r>
          </a:p>
          <a:p>
            <a:pPr marL="1143000" marR="0" lvl="0" indent="-1143000" algn="l" defTabSz="914400" rtl="0" eaLnBrk="0" fontAlgn="base" latinLnBrk="0" hangingPunct="0">
              <a:lnSpc>
                <a:spcPct val="100000"/>
              </a:lnSpc>
              <a:spcBef>
                <a:spcPts val="1390"/>
              </a:spcBef>
              <a:spcAft>
                <a:spcPts val="1400"/>
              </a:spcAft>
              <a:buClrTx/>
              <a:buSzTx/>
              <a:buAutoNum type="arabicPeriod" startAt="7"/>
              <a:tabLst/>
              <a:defRPr/>
            </a:pPr>
            <a:endParaRPr kumimoji="0" lang="en-GB" i="0" u="none" strike="noStrike" kern="0" cap="none" spc="0" normalizeH="0" baseline="0" noProof="0" dirty="0" smtClean="0">
              <a:ln>
                <a:noFill/>
              </a:ln>
              <a:solidFill>
                <a:srgbClr val="386432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 smtClean="0">
                <a:ln>
                  <a:noFill/>
                </a:ln>
                <a:solidFill>
                  <a:srgbClr val="48804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GB" sz="5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GB" sz="5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GB" sz="6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GB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7082" y="18935500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404929" y="3123346"/>
            <a:ext cx="1918600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19 in-depth telephone interviews, 1 focus group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28 completed on-line questionnaires</a:t>
            </a:r>
          </a:p>
        </p:txBody>
      </p:sp>
      <p:pic>
        <p:nvPicPr>
          <p:cNvPr id="7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508" y="19083457"/>
            <a:ext cx="4892759" cy="86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36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79" y="982141"/>
            <a:ext cx="26214025" cy="2302925"/>
          </a:xfrm>
        </p:spPr>
        <p:txBody>
          <a:bodyPr/>
          <a:lstStyle/>
          <a:p>
            <a:r>
              <a:rPr lang="en-GB" dirty="0" smtClean="0"/>
              <a:t>Hard data: early results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30487"/>
              </p:ext>
            </p:extLst>
          </p:nvPr>
        </p:nvGraphicFramePr>
        <p:xfrm>
          <a:off x="2980266" y="4146045"/>
          <a:ext cx="23469601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27690"/>
                <a:gridCol w="6575511"/>
                <a:gridCol w="5215466"/>
                <a:gridCol w="5350934"/>
              </a:tblGrid>
              <a:tr h="370840">
                <a:tc>
                  <a:txBody>
                    <a:bodyPr/>
                    <a:lstStyle/>
                    <a:p>
                      <a:endParaRPr lang="en-GB" sz="5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b="0" dirty="0" smtClean="0"/>
                        <a:t>Number</a:t>
                      </a:r>
                      <a:r>
                        <a:rPr lang="en-GB" sz="5000" b="0" baseline="0" dirty="0" smtClean="0"/>
                        <a:t> of webcam appointments</a:t>
                      </a:r>
                      <a:endParaRPr lang="en-GB" sz="5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b="0" dirty="0" smtClean="0"/>
                        <a:t>Number of DNAs (‘do not attends’)</a:t>
                      </a:r>
                      <a:endParaRPr lang="en-GB" sz="5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b="0" dirty="0" smtClean="0"/>
                        <a:t>DNA rates</a:t>
                      </a:r>
                      <a:endParaRPr lang="en-GB" sz="5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Overall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168  (68 patients)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46</a:t>
                      </a:r>
                      <a:endParaRPr lang="en-GB" sz="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27%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Software provider 1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137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41</a:t>
                      </a:r>
                      <a:endParaRPr lang="en-GB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30%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Software provider 2 (Skype)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31</a:t>
                      </a:r>
                      <a:endParaRPr lang="en-GB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5</a:t>
                      </a:r>
                      <a:endParaRPr lang="en-GB" sz="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16%</a:t>
                      </a:r>
                      <a:endParaRPr lang="en-GB" sz="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32709" y="2710422"/>
            <a:ext cx="26766981" cy="3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300"/>
              </a:spcBef>
              <a:spcAft>
                <a:spcPts val="800"/>
              </a:spcAft>
            </a:pPr>
            <a:r>
              <a:rPr kumimoji="0" lang="en-GB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Clinic ‘do not attend’ rates for webcam appointments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01269" y="14201231"/>
            <a:ext cx="26766981" cy="51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endParaRPr lang="en-GB" sz="5500" dirty="0" smtClean="0"/>
          </a:p>
          <a:p>
            <a:endParaRPr lang="en-GB" sz="5500" dirty="0"/>
          </a:p>
          <a:p>
            <a:endParaRPr lang="en-GB" sz="5500" dirty="0" smtClean="0"/>
          </a:p>
          <a:p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sz="5500" dirty="0" smtClean="0"/>
          </a:p>
          <a:p>
            <a:pPr lvl="3"/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lvl="3">
              <a:buFont typeface="Wingdings" pitchFamily="2" charset="2"/>
              <a:buChar char="v"/>
            </a:pPr>
            <a:endParaRPr lang="en-GB" dirty="0" smtClean="0"/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endParaRPr kumimoji="0" lang="en-GB" sz="6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88" marR="0" lvl="0" indent="-1106488" algn="l" defTabSz="29527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buFontTx/>
              <a:buChar char="•"/>
              <a:tabLst/>
              <a:defRPr/>
            </a:pPr>
            <a:endParaRPr kumimoji="0" lang="en-GB" sz="6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866" y="9719720"/>
            <a:ext cx="26348267" cy="1092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  <a:spcAft>
                <a:spcPts val="800"/>
              </a:spcAft>
            </a:pPr>
            <a:r>
              <a:rPr lang="en-GB" sz="6000" b="1" dirty="0" smtClean="0"/>
              <a:t>2. </a:t>
            </a:r>
            <a:r>
              <a:rPr lang="en-GB" sz="6000" b="1" dirty="0" smtClean="0">
                <a:latin typeface="+mn-lt"/>
              </a:rPr>
              <a:t>Emergency Department (ED) attendance, initial promising results</a:t>
            </a:r>
            <a:endParaRPr lang="en-GB" sz="6000" dirty="0" smtClean="0">
              <a:latin typeface="+mn-lt"/>
            </a:endParaRPr>
          </a:p>
          <a:p>
            <a:pPr marL="1371600" lvl="2" indent="-457200">
              <a:spcBef>
                <a:spcPts val="13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5400" dirty="0" smtClean="0">
                <a:latin typeface="+mn-lt"/>
              </a:rPr>
              <a:t>Baseline data: 12 diabetes related A&amp;E attends, by webcam patients (7 patients), in year prior to webcam appointments </a:t>
            </a:r>
          </a:p>
          <a:p>
            <a:pPr lvl="3" indent="-457200">
              <a:spcBef>
                <a:spcPts val="13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5400" dirty="0" smtClean="0">
                <a:latin typeface="+mn-lt"/>
              </a:rPr>
              <a:t>Follow up data: 0 attends so far since starting webcam appointments </a:t>
            </a:r>
            <a:r>
              <a:rPr lang="en-GB" sz="4800" dirty="0" smtClean="0">
                <a:latin typeface="+mn-lt"/>
              </a:rPr>
              <a:t>(average of 6 months of follow up data per patient). </a:t>
            </a:r>
            <a:r>
              <a:rPr lang="en-GB" sz="4800" dirty="0" smtClean="0"/>
              <a:t>More data required.</a:t>
            </a:r>
            <a:endParaRPr lang="en-GB" sz="4800" dirty="0" smtClean="0">
              <a:latin typeface="+mn-lt"/>
            </a:endParaRPr>
          </a:p>
          <a:p>
            <a:pPr marL="685800" indent="-685800">
              <a:spcBef>
                <a:spcPts val="1300"/>
              </a:spcBef>
              <a:spcAft>
                <a:spcPts val="800"/>
              </a:spcAft>
            </a:pPr>
            <a:r>
              <a:rPr lang="en-GB" sz="6000" b="1" dirty="0" smtClean="0">
                <a:latin typeface="+mn-lt"/>
              </a:rPr>
              <a:t>3. Clinical outcomes measures, initial promising results</a:t>
            </a:r>
          </a:p>
          <a:p>
            <a:pPr marL="685800" indent="-685800">
              <a:spcBef>
                <a:spcPts val="1300"/>
              </a:spcBef>
              <a:spcAft>
                <a:spcPts val="800"/>
              </a:spcAft>
            </a:pPr>
            <a:r>
              <a:rPr lang="en-GB" sz="5400" dirty="0" smtClean="0"/>
              <a:t>	Of the 13 patients who had &gt;2 webcam appointments, the average hba1c reduction was 2.91%, suggesting greater compliance with medication and self-management</a:t>
            </a:r>
          </a:p>
          <a:p>
            <a:pPr marL="685800" indent="-685800">
              <a:spcBef>
                <a:spcPts val="1300"/>
              </a:spcBef>
              <a:spcAft>
                <a:spcPts val="800"/>
              </a:spcAft>
            </a:pPr>
            <a:endParaRPr lang="en-GB" sz="6000" b="1" dirty="0" smtClean="0">
              <a:latin typeface="+mn-lt"/>
            </a:endParaRPr>
          </a:p>
          <a:p>
            <a:pPr marL="1600200" lvl="2" indent="-685800">
              <a:buFont typeface="Arial" pitchFamily="34" charset="0"/>
              <a:buChar char="•"/>
            </a:pPr>
            <a:endParaRPr lang="en-GB" sz="5400" dirty="0" smtClean="0"/>
          </a:p>
          <a:p>
            <a:endParaRPr lang="en-GB" dirty="0"/>
          </a:p>
        </p:txBody>
      </p:sp>
      <p:pic>
        <p:nvPicPr>
          <p:cNvPr id="11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816" y="19680574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79" y="-26170"/>
            <a:ext cx="26214025" cy="3564467"/>
          </a:xfrm>
        </p:spPr>
        <p:txBody>
          <a:bodyPr/>
          <a:lstStyle/>
          <a:p>
            <a:r>
              <a:rPr lang="en-GB" dirty="0" smtClean="0"/>
              <a:t>Key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480" y="3632169"/>
            <a:ext cx="24490099" cy="15528247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82499" y="2887930"/>
            <a:ext cx="27508973" cy="1812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0" indent="-914400">
              <a:spcAft>
                <a:spcPts val="2000"/>
              </a:spcAft>
              <a:buAutoNum type="arabicPeriod"/>
              <a:defRPr/>
            </a:pP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Patients </a:t>
            </a:r>
            <a:r>
              <a:rPr lang="en-GB" sz="5500" kern="0" dirty="0">
                <a:ea typeface="Times New Roman" pitchFamily="18" charset="0"/>
                <a:cs typeface="Arial" pitchFamily="34" charset="0"/>
              </a:rPr>
              <a:t>much preferred webcam appointments &amp; say they are more likely to attend, </a:t>
            </a:r>
            <a:r>
              <a:rPr lang="en-GB" sz="5500" dirty="0" err="1">
                <a:ea typeface="Times New Roman" pitchFamily="18" charset="0"/>
                <a:cs typeface="Arial" pitchFamily="34" charset="0"/>
              </a:rPr>
              <a:t>generalisable</a:t>
            </a:r>
            <a:r>
              <a:rPr lang="en-GB" sz="5500" dirty="0">
                <a:ea typeface="Times New Roman" pitchFamily="18" charset="0"/>
                <a:cs typeface="Arial" pitchFamily="34" charset="0"/>
              </a:rPr>
              <a:t> across ages and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ethnicity</a:t>
            </a:r>
          </a:p>
          <a:p>
            <a:pPr>
              <a:spcAft>
                <a:spcPts val="2000"/>
              </a:spcAft>
              <a:defRPr/>
            </a:pP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3. You </a:t>
            </a:r>
            <a:r>
              <a:rPr lang="en-GB" sz="5500" kern="0" dirty="0">
                <a:ea typeface="Times New Roman" pitchFamily="18" charset="0"/>
                <a:cs typeface="Arial" pitchFamily="34" charset="0"/>
              </a:rPr>
              <a:t>need time to demonstrate hard quantifiable benefits:</a:t>
            </a:r>
          </a:p>
          <a:p>
            <a:pPr marL="1828800" lvl="2" indent="-914400">
              <a:spcAft>
                <a:spcPts val="2000"/>
              </a:spcAft>
              <a:buFont typeface="Wingdings" pitchFamily="2" charset="2"/>
              <a:buChar char="§"/>
              <a:defRPr/>
            </a:pPr>
            <a:r>
              <a:rPr lang="en-GB" sz="5500" kern="0" dirty="0">
                <a:ea typeface="Times New Roman" pitchFamily="18" charset="0"/>
                <a:cs typeface="Arial" pitchFamily="34" charset="0"/>
              </a:rPr>
              <a:t>To gather sufficient data to draw conclusions</a:t>
            </a:r>
          </a:p>
          <a:p>
            <a:pPr marL="1828800" lvl="2" indent="-914400">
              <a:spcAft>
                <a:spcPts val="2000"/>
              </a:spcAft>
              <a:buFont typeface="Wingdings" pitchFamily="2" charset="2"/>
              <a:buChar char="§"/>
              <a:defRPr/>
            </a:pPr>
            <a:r>
              <a:rPr lang="en-GB" sz="5500" kern="0" dirty="0">
                <a:ea typeface="Times New Roman" pitchFamily="18" charset="0"/>
                <a:cs typeface="Arial" pitchFamily="34" charset="0"/>
              </a:rPr>
              <a:t>Transition time as patients move to new system; before they start to rely on it and use it to it’s full potential </a:t>
            </a:r>
          </a:p>
          <a:p>
            <a:pPr marL="914400" indent="-914400">
              <a:spcAft>
                <a:spcPts val="2000"/>
              </a:spcAft>
              <a:defRPr/>
            </a:pP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4. Choice </a:t>
            </a:r>
            <a:r>
              <a:rPr lang="en-GB" sz="5500" kern="0" dirty="0">
                <a:ea typeface="Times New Roman" pitchFamily="18" charset="0"/>
                <a:cs typeface="Arial" pitchFamily="34" charset="0"/>
              </a:rPr>
              <a:t>of software provider is important - ease of use and reliability of system matters</a:t>
            </a:r>
          </a:p>
          <a:p>
            <a:pPr marL="914400" indent="-914400">
              <a:spcAft>
                <a:spcPts val="2000"/>
              </a:spcAft>
              <a:defRPr/>
            </a:pPr>
            <a:r>
              <a:rPr lang="en-GB" sz="5500" kern="0" dirty="0">
                <a:ea typeface="Times New Roman" pitchFamily="18" charset="0"/>
                <a:cs typeface="Arial" pitchFamily="34" charset="0"/>
              </a:rPr>
              <a:t>5</a:t>
            </a: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. </a:t>
            </a:r>
            <a:r>
              <a:rPr lang="en-GB" sz="5500" kern="0" dirty="0">
                <a:ea typeface="Times New Roman" pitchFamily="18" charset="0"/>
                <a:cs typeface="Arial" pitchFamily="34" charset="0"/>
              </a:rPr>
              <a:t>A flexible approach will maximise the potential of webcam consultations e.g. video phone and ad-hoc consultations may have the greatest impact </a:t>
            </a:r>
            <a:endParaRPr lang="en-GB" sz="5500" kern="0" dirty="0" smtClean="0">
              <a:ea typeface="Times New Roman" pitchFamily="18" charset="0"/>
              <a:cs typeface="Arial" pitchFamily="34" charset="0"/>
            </a:endParaRPr>
          </a:p>
          <a:p>
            <a:pPr marL="914400" indent="-914400">
              <a:spcAft>
                <a:spcPts val="2000"/>
              </a:spcAft>
              <a:defRPr/>
            </a:pP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6. Efficiency savings:</a:t>
            </a:r>
            <a:endParaRPr lang="en-GB" sz="5500" kern="0" dirty="0">
              <a:ea typeface="Times New Roman" pitchFamily="18" charset="0"/>
              <a:cs typeface="Arial" pitchFamily="34" charset="0"/>
            </a:endParaRP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5500" kern="0" dirty="0">
                <a:ea typeface="Times New Roman" pitchFamily="18" charset="0"/>
                <a:cs typeface="Arial" pitchFamily="34" charset="0"/>
              </a:rPr>
              <a:t>Quick wins: shorter more focused consultations (increased capacity</a:t>
            </a:r>
            <a:r>
              <a:rPr lang="en-GB" sz="5500" kern="0" dirty="0" smtClean="0">
                <a:ea typeface="Times New Roman" pitchFamily="18" charset="0"/>
                <a:cs typeface="Arial" pitchFamily="34" charset="0"/>
              </a:rPr>
              <a:t>), savings for patients</a:t>
            </a:r>
            <a:endParaRPr lang="en-GB" sz="5500" kern="0" dirty="0">
              <a:ea typeface="Times New Roman" pitchFamily="18" charset="0"/>
              <a:cs typeface="Arial" pitchFamily="34" charset="0"/>
            </a:endParaRP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5500" dirty="0">
                <a:ea typeface="Times New Roman" pitchFamily="18" charset="0"/>
                <a:cs typeface="Arial" pitchFamily="34" charset="0"/>
              </a:rPr>
              <a:t>Early findings suggest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DNAs and </a:t>
            </a:r>
            <a:r>
              <a:rPr lang="en-GB" sz="5500" dirty="0">
                <a:ea typeface="Times New Roman" pitchFamily="18" charset="0"/>
                <a:cs typeface="Arial" pitchFamily="34" charset="0"/>
              </a:rPr>
              <a:t>A&amp;E attends will reduce with time, with associated cost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benefits</a:t>
            </a: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5500" dirty="0">
                <a:ea typeface="Times New Roman" pitchFamily="18" charset="0"/>
                <a:cs typeface="Arial" pitchFamily="34" charset="0"/>
              </a:rPr>
              <a:t>Greater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efficiencies with increasing </a:t>
            </a:r>
            <a:r>
              <a:rPr lang="en-GB" sz="5500" dirty="0">
                <a:ea typeface="Times New Roman" pitchFamily="18" charset="0"/>
                <a:cs typeface="Arial" pitchFamily="34" charset="0"/>
              </a:rPr>
              <a:t>volume of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web-consults</a:t>
            </a:r>
            <a:r>
              <a:rPr lang="en-GB" sz="5500" dirty="0">
                <a:ea typeface="Times New Roman" pitchFamily="18" charset="0"/>
                <a:cs typeface="Arial" pitchFamily="34" charset="0"/>
              </a:rPr>
              <a:t>, allowing </a:t>
            </a:r>
            <a:r>
              <a:rPr lang="en-GB" sz="5500" dirty="0" smtClean="0">
                <a:ea typeface="Times New Roman" pitchFamily="18" charset="0"/>
                <a:cs typeface="Arial" pitchFamily="34" charset="0"/>
              </a:rPr>
              <a:t>web appointments </a:t>
            </a:r>
            <a:r>
              <a:rPr lang="en-GB" sz="5500" dirty="0">
                <a:ea typeface="Times New Roman" pitchFamily="18" charset="0"/>
                <a:cs typeface="Arial" pitchFamily="34" charset="0"/>
              </a:rPr>
              <a:t>to be grouped together with release of clinic infrastructure costs</a:t>
            </a: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5500" dirty="0">
              <a:ea typeface="Times New Roman" pitchFamily="18" charset="0"/>
              <a:cs typeface="Arial" pitchFamily="34" charset="0"/>
            </a:endParaRP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3000" kern="0" dirty="0" smtClean="0">
              <a:ea typeface="Times New Roman" pitchFamily="18" charset="0"/>
              <a:cs typeface="Arial" pitchFamily="34" charset="0"/>
            </a:endParaRPr>
          </a:p>
          <a:p>
            <a:pPr marL="1828800" lvl="2" indent="-914400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3000" kern="0" dirty="0">
              <a:ea typeface="Times New Roman" pitchFamily="18" charset="0"/>
              <a:cs typeface="Arial" pitchFamily="34" charset="0"/>
            </a:endParaRPr>
          </a:p>
          <a:p>
            <a:pPr lvl="0">
              <a:defRPr/>
            </a:pPr>
            <a:endParaRPr lang="en-GB" sz="6000" b="1" kern="0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1" descr="Description: nuht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8" y="19240303"/>
            <a:ext cx="10864850" cy="13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10458</TotalTime>
  <Words>1061</Words>
  <Application>Microsoft Office PowerPoint</Application>
  <PresentationFormat>Custom</PresentationFormat>
  <Paragraphs>272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1_Custom Design</vt:lpstr>
      <vt:lpstr>Custom Design</vt:lpstr>
      <vt:lpstr>DAWN – Diabetes Appointments via Webcam in Newham </vt:lpstr>
      <vt:lpstr>Newham – a place of contrasts</vt:lpstr>
      <vt:lpstr>The local population</vt:lpstr>
      <vt:lpstr>The problem</vt:lpstr>
      <vt:lpstr>PowerPoint Presentation</vt:lpstr>
      <vt:lpstr>Recruitment (end Feb’12)</vt:lpstr>
      <vt:lpstr>What did patients think?</vt:lpstr>
      <vt:lpstr>Hard data: early results </vt:lpstr>
      <vt:lpstr>Key Learning</vt:lpstr>
      <vt:lpstr>What next?</vt:lpstr>
      <vt:lpstr>PowerPoint Presentation</vt:lpstr>
      <vt:lpstr>Efficiency savings </vt:lpstr>
      <vt:lpstr>Efficiency savings </vt:lpstr>
    </vt:vector>
  </TitlesOfParts>
  <Company>Newham University Hospital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kesti.gossling</dc:creator>
  <cp:lastModifiedBy>Lucy Morgan</cp:lastModifiedBy>
  <cp:revision>845</cp:revision>
  <cp:lastPrinted>2012-03-22T18:57:19Z</cp:lastPrinted>
  <dcterms:created xsi:type="dcterms:W3CDTF">2005-08-30T15:11:56Z</dcterms:created>
  <dcterms:modified xsi:type="dcterms:W3CDTF">2015-03-03T14:12:06Z</dcterms:modified>
</cp:coreProperties>
</file>