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57" r:id="rId4"/>
    <p:sldId id="259" r:id="rId5"/>
    <p:sldId id="262" r:id="rId6"/>
    <p:sldId id="263" r:id="rId7"/>
    <p:sldId id="264" r:id="rId8"/>
    <p:sldId id="260" r:id="rId9"/>
    <p:sldId id="267"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4660"/>
  </p:normalViewPr>
  <p:slideViewPr>
    <p:cSldViewPr>
      <p:cViewPr varScale="1">
        <p:scale>
          <a:sx n="83" d="100"/>
          <a:sy n="83" d="100"/>
        </p:scale>
        <p:origin x="-37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E8C9CB-009C-4070-BDF4-56FAEE066C8B}" type="datetimeFigureOut">
              <a:rPr lang="en-GB" smtClean="0"/>
              <a:pPr/>
              <a:t>24/08/2015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F5918-A398-4CC5-B346-F74A9E7E46CB}" type="slidenum">
              <a:rPr lang="en-GB" smtClean="0"/>
              <a:pPr/>
              <a:t>‹#›</a:t>
            </a:fld>
            <a:endParaRPr lang="en-GB"/>
          </a:p>
        </p:txBody>
      </p:sp>
    </p:spTree>
    <p:extLst>
      <p:ext uri="{BB962C8B-B14F-4D97-AF65-F5344CB8AC3E}">
        <p14:creationId xmlns:p14="http://schemas.microsoft.com/office/powerpoint/2010/main" xmlns="" val="3127450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B04437-6BF5-4C56-A244-4B51EC7EA58A}" type="slidenum">
              <a:rPr lang="en-GB" altLang="en-US"/>
              <a:pPr/>
              <a:t>2</a:t>
            </a:fld>
            <a:endParaRPr lang="en-GB" altLang="en-US"/>
          </a:p>
        </p:txBody>
      </p:sp>
      <p:sp>
        <p:nvSpPr>
          <p:cNvPr id="9218" name="Rectangle 2"/>
          <p:cNvSpPr>
            <a:spLocks noGrp="1" noRot="1" noChangeAspect="1" noChangeArrowheads="1" noTextEdit="1"/>
          </p:cNvSpPr>
          <p:nvPr>
            <p:ph type="sldImg"/>
          </p:nvPr>
        </p:nvSpPr>
        <p:spPr>
          <a:xfrm>
            <a:off x="1144588" y="685800"/>
            <a:ext cx="4572000" cy="3429000"/>
          </a:xfrm>
          <a:ln/>
        </p:spPr>
      </p:sp>
      <p:sp>
        <p:nvSpPr>
          <p:cNvPr id="92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830C5295-9BE4-4AEF-8D67-BEA46AF8E631}" type="slidenum">
              <a:rPr lang="en-GB"/>
              <a:pPr/>
              <a:t>4</a:t>
            </a:fld>
            <a:endParaRPr lang="en-GB"/>
          </a:p>
        </p:txBody>
      </p:sp>
      <p:sp>
        <p:nvSpPr>
          <p:cNvPr id="46081" name="Rectangle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46082" name="Rectangle 2"/>
          <p:cNvSpPr txBox="1">
            <a:spLocks noGrp="1" noChangeArrowheads="1"/>
          </p:cNvSpPr>
          <p:nvPr>
            <p:ph type="body" idx="1"/>
          </p:nvPr>
        </p:nvSpPr>
        <p:spPr bwMode="auto">
          <a:xfrm>
            <a:off x="0" y="0"/>
            <a:ext cx="1602" cy="1463"/>
          </a:xfrm>
          <a:prstGeom prst="rect">
            <a:avLst/>
          </a:prstGeom>
          <a:noFill/>
          <a:ln>
            <a:solidFill>
              <a:srgbClr val="000000"/>
            </a:solidFill>
            <a:round/>
            <a:headEnd/>
            <a:tailEnd/>
          </a:ln>
        </p:spPr>
        <p:txBody>
          <a:bodyPr wrap="none" anchor="ctr"/>
          <a:lstStyle/>
          <a:p>
            <a:endParaRPr lang="en-US"/>
          </a:p>
        </p:txBody>
      </p:sp>
      <p:sp>
        <p:nvSpPr>
          <p:cNvPr id="46083" name="Text Box 3"/>
          <p:cNvSpPr txBox="1">
            <a:spLocks noChangeArrowheads="1"/>
          </p:cNvSpPr>
          <p:nvPr/>
        </p:nvSpPr>
        <p:spPr bwMode="auto">
          <a:xfrm>
            <a:off x="0" y="0"/>
            <a:ext cx="1602" cy="1463"/>
          </a:xfrm>
          <a:prstGeom prst="rect">
            <a:avLst/>
          </a:prstGeom>
          <a:noFill/>
          <a:ln w="9525">
            <a:solidFill>
              <a:srgbClr val="000000"/>
            </a:solidFill>
            <a:round/>
            <a:headEnd/>
            <a:tailEnd/>
          </a:ln>
          <a:effectLst/>
        </p:spPr>
        <p:txBody>
          <a:bodyPr lIns="90000" tIns="96156" rIns="90000" bIns="45000" anchor="b"/>
          <a:lstStyle/>
          <a:p>
            <a:fld id="{23E40F19-4E58-4170-B2B6-8A9DFE853BBC}" type="slidenum">
              <a:rPr lang="en-GB" sz="5800">
                <a:solidFill>
                  <a:srgbClr val="000000"/>
                </a:solidFill>
                <a:ea typeface="+mn-ea" charset="0"/>
                <a:cs typeface="+mn-ea" charset="0"/>
              </a:rPr>
              <a:pPr/>
              <a:t>4</a:t>
            </a:fld>
            <a:fld id="{F181E5D5-EE41-4533-A87F-38436D8471F8}" type="slidenum">
              <a:rPr lang="en-GB" sz="5800">
                <a:solidFill>
                  <a:srgbClr val="000000"/>
                </a:solidFill>
                <a:ea typeface="+mn-ea" charset="0"/>
                <a:cs typeface="+mn-ea" charset="0"/>
              </a:rPr>
              <a:pPr/>
              <a:t>4</a:t>
            </a:fld>
            <a:endParaRPr lang="en-GB" sz="5800">
              <a:solidFill>
                <a:srgbClr val="000000"/>
              </a:solidFill>
              <a:ea typeface="+mn-ea"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924CFF17-0F65-4607-B5C4-CBE7EC587553}" type="slidenum">
              <a:rPr lang="en-GB"/>
              <a:pPr/>
              <a:t>8</a:t>
            </a:fld>
            <a:endParaRPr lang="en-GB"/>
          </a:p>
        </p:txBody>
      </p:sp>
      <p:sp>
        <p:nvSpPr>
          <p:cNvPr id="47105" name="Rectangle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0" y="0"/>
            <a:ext cx="1602" cy="1463"/>
          </a:xfrm>
          <a:prstGeom prst="rect">
            <a:avLst/>
          </a:prstGeom>
          <a:noFill/>
          <a:ln>
            <a:solidFill>
              <a:srgbClr val="000000"/>
            </a:solidFill>
            <a:round/>
            <a:headEnd/>
            <a:tailEnd/>
          </a:ln>
        </p:spPr>
        <p:txBody>
          <a:bodyPr wrap="none" anchor="ctr"/>
          <a:lstStyle/>
          <a:p>
            <a:endParaRPr lang="en-US"/>
          </a:p>
        </p:txBody>
      </p:sp>
      <p:sp>
        <p:nvSpPr>
          <p:cNvPr id="47107" name="Text Box 3"/>
          <p:cNvSpPr txBox="1">
            <a:spLocks noChangeArrowheads="1"/>
          </p:cNvSpPr>
          <p:nvPr/>
        </p:nvSpPr>
        <p:spPr bwMode="auto">
          <a:xfrm>
            <a:off x="0" y="0"/>
            <a:ext cx="1602" cy="1463"/>
          </a:xfrm>
          <a:prstGeom prst="rect">
            <a:avLst/>
          </a:prstGeom>
          <a:noFill/>
          <a:ln w="9525">
            <a:solidFill>
              <a:srgbClr val="000000"/>
            </a:solidFill>
            <a:round/>
            <a:headEnd/>
            <a:tailEnd/>
          </a:ln>
          <a:effectLst/>
        </p:spPr>
        <p:txBody>
          <a:bodyPr lIns="90000" tIns="96156" rIns="90000" bIns="45000" anchor="b"/>
          <a:lstStyle/>
          <a:p>
            <a:fld id="{54C899F1-6E3F-40D5-BC4E-AD11F2B43843}" type="slidenum">
              <a:rPr lang="en-GB" sz="5800">
                <a:solidFill>
                  <a:srgbClr val="000000"/>
                </a:solidFill>
                <a:ea typeface="+mn-ea" charset="0"/>
                <a:cs typeface="+mn-ea" charset="0"/>
              </a:rPr>
              <a:pPr/>
              <a:t>8</a:t>
            </a:fld>
            <a:fld id="{FD5A8075-B4F4-4A97-85B1-CF09A6D79519}" type="slidenum">
              <a:rPr lang="en-GB" sz="5800">
                <a:solidFill>
                  <a:srgbClr val="000000"/>
                </a:solidFill>
                <a:ea typeface="+mn-ea" charset="0"/>
                <a:cs typeface="+mn-ea" charset="0"/>
              </a:rPr>
              <a:pPr/>
              <a:t>8</a:t>
            </a:fld>
            <a:endParaRPr lang="en-GB" sz="5800">
              <a:solidFill>
                <a:srgbClr val="000000"/>
              </a:solidFill>
              <a:ea typeface="+mn-ea" charset="0"/>
              <a:cs typeface="+mn-e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112694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269311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57232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33453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55717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23330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396172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195340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401632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216514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4D608-28E8-464A-A970-795CD5529CD1}" type="datetimeFigureOut">
              <a:rPr lang="en-GB" smtClean="0"/>
              <a:pPr/>
              <a:t>24/08/2015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146086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4D608-28E8-464A-A970-795CD5529CD1}" type="datetimeFigureOut">
              <a:rPr lang="en-GB" smtClean="0"/>
              <a:pPr/>
              <a:t>24/08/2015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10756-9C2A-4564-9CB3-3B0B8CD3AB79}" type="slidenum">
              <a:rPr lang="en-GB" smtClean="0"/>
              <a:pPr/>
              <a:t>‹#›</a:t>
            </a:fld>
            <a:endParaRPr lang="en-GB"/>
          </a:p>
        </p:txBody>
      </p:sp>
    </p:spTree>
    <p:extLst>
      <p:ext uri="{BB962C8B-B14F-4D97-AF65-F5344CB8AC3E}">
        <p14:creationId xmlns:p14="http://schemas.microsoft.com/office/powerpoint/2010/main" xmlns="" val="2504524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web.cam@nhs.ne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tx2"/>
                </a:solidFill>
              </a:rPr>
              <a:t>Setting up a Skype Clinic</a:t>
            </a:r>
            <a:endParaRPr lang="en-GB" b="1" dirty="0">
              <a:solidFill>
                <a:schemeClr val="tx2"/>
              </a:solidFill>
            </a:endParaRPr>
          </a:p>
        </p:txBody>
      </p:sp>
      <p:sp>
        <p:nvSpPr>
          <p:cNvPr id="3" name="Subtitle 2"/>
          <p:cNvSpPr>
            <a:spLocks noGrp="1"/>
          </p:cNvSpPr>
          <p:nvPr>
            <p:ph type="subTitle" idx="1"/>
          </p:nvPr>
        </p:nvSpPr>
        <p:spPr/>
        <p:txBody>
          <a:bodyPr/>
          <a:lstStyle/>
          <a:p>
            <a:r>
              <a:rPr lang="en-GB" dirty="0" smtClean="0"/>
              <a:t>A practical guide</a:t>
            </a:r>
            <a:endParaRPr lang="en-GB" dirty="0"/>
          </a:p>
        </p:txBody>
      </p:sp>
      <p:pic>
        <p:nvPicPr>
          <p:cNvPr id="4" name="Picture 2"/>
          <p:cNvPicPr>
            <a:picLocks noChangeAspect="1" noChangeArrowheads="1"/>
          </p:cNvPicPr>
          <p:nvPr/>
        </p:nvPicPr>
        <p:blipFill>
          <a:blip r:embed="rId2" cstate="print"/>
          <a:srcRect/>
          <a:stretch>
            <a:fillRect/>
          </a:stretch>
        </p:blipFill>
        <p:spPr bwMode="auto">
          <a:xfrm>
            <a:off x="395536" y="260648"/>
            <a:ext cx="2409825" cy="1219200"/>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5554607" y="476672"/>
            <a:ext cx="2811741" cy="720080"/>
          </a:xfrm>
          <a:prstGeom prst="rect">
            <a:avLst/>
          </a:prstGeom>
          <a:noFill/>
          <a:ln w="9525">
            <a:noFill/>
            <a:miter lim="800000"/>
            <a:headEnd/>
            <a:tailEnd/>
          </a:ln>
        </p:spPr>
      </p:pic>
    </p:spTree>
    <p:extLst>
      <p:ext uri="{BB962C8B-B14F-4D97-AF65-F5344CB8AC3E}">
        <p14:creationId xmlns:p14="http://schemas.microsoft.com/office/powerpoint/2010/main" xmlns="" val="3566791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Capture all information!</a:t>
            </a:r>
            <a:endParaRPr lang="en-GB" b="1" dirty="0">
              <a:solidFill>
                <a:schemeClr val="tx2"/>
              </a:solidFill>
            </a:endParaRPr>
          </a:p>
        </p:txBody>
      </p:sp>
      <p:sp>
        <p:nvSpPr>
          <p:cNvPr id="3" name="Content Placeholder 2"/>
          <p:cNvSpPr>
            <a:spLocks noGrp="1"/>
          </p:cNvSpPr>
          <p:nvPr>
            <p:ph idx="1"/>
          </p:nvPr>
        </p:nvSpPr>
        <p:spPr>
          <a:xfrm>
            <a:off x="467544" y="1412776"/>
            <a:ext cx="8280920" cy="5040560"/>
          </a:xfrm>
        </p:spPr>
        <p:txBody>
          <a:bodyPr/>
          <a:lstStyle/>
          <a:p>
            <a:r>
              <a:rPr lang="en-GB" dirty="0" smtClean="0"/>
              <a:t>Risks and Issues log</a:t>
            </a:r>
          </a:p>
          <a:p>
            <a:r>
              <a:rPr lang="en-GB" dirty="0" smtClean="0"/>
              <a:t>Lessons and Learning log</a:t>
            </a:r>
          </a:p>
          <a:p>
            <a:r>
              <a:rPr lang="en-GB" dirty="0" smtClean="0"/>
              <a:t>Clinical Outcomes</a:t>
            </a:r>
          </a:p>
          <a:p>
            <a:r>
              <a:rPr lang="en-GB" dirty="0" smtClean="0"/>
              <a:t>Details related to the consultation:</a:t>
            </a:r>
          </a:p>
          <a:p>
            <a:pPr marL="0" indent="0">
              <a:buNone/>
            </a:pPr>
            <a:r>
              <a:rPr lang="en-GB" dirty="0" smtClean="0"/>
              <a:t>Where was it carried out (Home/work/college)?</a:t>
            </a:r>
            <a:br>
              <a:rPr lang="en-GB" dirty="0" smtClean="0"/>
            </a:br>
            <a:r>
              <a:rPr lang="en-GB" dirty="0" smtClean="0"/>
              <a:t>What was used (laptop/ hand held device/</a:t>
            </a:r>
            <a:r>
              <a:rPr lang="en-GB" dirty="0" err="1" smtClean="0"/>
              <a:t>etc</a:t>
            </a:r>
            <a:r>
              <a:rPr lang="en-GB" dirty="0" smtClean="0"/>
              <a:t>)?</a:t>
            </a:r>
            <a:br>
              <a:rPr lang="en-GB" dirty="0" smtClean="0"/>
            </a:br>
            <a:r>
              <a:rPr lang="en-GB" dirty="0" smtClean="0"/>
              <a:t>How long did the consultation last?</a:t>
            </a:r>
          </a:p>
          <a:p>
            <a:pPr marL="0" indent="0">
              <a:buNone/>
            </a:pPr>
            <a:r>
              <a:rPr lang="en-GB" dirty="0" smtClean="0"/>
              <a:t>Was the use of Skype appropriate? </a:t>
            </a:r>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xmlns="" val="483888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6400800" y="2743200"/>
            <a:ext cx="0" cy="0"/>
          </a:xfrm>
          <a:prstGeom prst="rect">
            <a:avLst/>
          </a:prstGeom>
          <a:solidFill>
            <a:srgbClr val="00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4283" tIns="102837600" rIns="14283" bIns="0" numCol="1" anchor="b" anchorCtr="0" compatLnSpc="1">
            <a:prstTxWarp prst="textNoShape">
              <a:avLst/>
            </a:prstTxWarp>
            <a:spAutoFit/>
          </a:bodyPr>
          <a:lstStyle/>
          <a:p>
            <a:endParaRPr lang="en-GB"/>
          </a:p>
        </p:txBody>
      </p:sp>
      <p:sp>
        <p:nvSpPr>
          <p:cNvPr id="5" name="Rectangle 3"/>
          <p:cNvSpPr>
            <a:spLocks noChangeArrowheads="1"/>
          </p:cNvSpPr>
          <p:nvPr/>
        </p:nvSpPr>
        <p:spPr bwMode="auto">
          <a:xfrm>
            <a:off x="6400800" y="2743200"/>
            <a:ext cx="0" cy="0"/>
          </a:xfrm>
          <a:prstGeom prst="rect">
            <a:avLst/>
          </a:prstGeom>
          <a:solidFill>
            <a:srgbClr val="00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4283" tIns="102837600" rIns="14283" bIns="0" numCol="1" anchor="b" anchorCtr="0" compatLnSpc="1">
            <a:prstTxWarp prst="textNoShape">
              <a:avLst/>
            </a:prstTxWarp>
            <a:spAutoFit/>
          </a:bodyPr>
          <a:lstStyle/>
          <a:p>
            <a:endParaRPr lang="en-GB"/>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p:nvSpPr>
        <p:spPr bwMode="auto">
          <a:xfrm>
            <a:off x="2465388" y="457200"/>
            <a:ext cx="428625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itchFamily="34" charset="0"/>
                <a:cs typeface="Arial" pitchFamily="34" charset="0"/>
              </a:rPr>
              <a:t/>
            </a:r>
            <a:br>
              <a:rPr kumimoji="0" lang="en-US" altLang="en-US" sz="900" b="1" i="0" u="none" strike="noStrike" cap="none" normalizeH="0" baseline="0" smtClean="0">
                <a:ln>
                  <a:noFill/>
                </a:ln>
                <a:solidFill>
                  <a:srgbClr val="000000"/>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itle 7"/>
          <p:cNvSpPr>
            <a:spLocks noGrp="1"/>
          </p:cNvSpPr>
          <p:nvPr>
            <p:ph type="title"/>
          </p:nvPr>
        </p:nvSpPr>
        <p:spPr/>
        <p:txBody>
          <a:bodyPr/>
          <a:lstStyle/>
          <a:p>
            <a:r>
              <a:rPr lang="en-GB" b="1" dirty="0" smtClean="0">
                <a:solidFill>
                  <a:schemeClr val="tx2"/>
                </a:solidFill>
              </a:rPr>
              <a:t>Do not forget</a:t>
            </a:r>
            <a:endParaRPr lang="en-GB" b="1" dirty="0">
              <a:solidFill>
                <a:schemeClr val="tx2"/>
              </a:solidFill>
            </a:endParaRPr>
          </a:p>
        </p:txBody>
      </p:sp>
      <p:sp>
        <p:nvSpPr>
          <p:cNvPr id="9" name="Content Placeholder 8"/>
          <p:cNvSpPr>
            <a:spLocks noGrp="1"/>
          </p:cNvSpPr>
          <p:nvPr>
            <p:ph idx="1"/>
          </p:nvPr>
        </p:nvSpPr>
        <p:spPr/>
        <p:txBody>
          <a:bodyPr/>
          <a:lstStyle/>
          <a:p>
            <a:r>
              <a:rPr lang="en-GB" dirty="0" smtClean="0"/>
              <a:t>Staff Training - ? ½ day workshop</a:t>
            </a:r>
          </a:p>
          <a:p>
            <a:r>
              <a:rPr lang="en-GB" dirty="0" smtClean="0"/>
              <a:t>Raising Awareness – within the Trust, within Primary Care</a:t>
            </a:r>
          </a:p>
          <a:p>
            <a:r>
              <a:rPr lang="en-GB" dirty="0" smtClean="0"/>
              <a:t>Patient and Staff Feedback</a:t>
            </a:r>
          </a:p>
          <a:p>
            <a:r>
              <a:rPr lang="en-GB" dirty="0" smtClean="0"/>
              <a:t>Evaluate</a:t>
            </a:r>
          </a:p>
          <a:p>
            <a:endParaRPr lang="en-GB" dirty="0" smtClean="0"/>
          </a:p>
        </p:txBody>
      </p:sp>
    </p:spTree>
    <p:extLst>
      <p:ext uri="{BB962C8B-B14F-4D97-AF65-F5344CB8AC3E}">
        <p14:creationId xmlns:p14="http://schemas.microsoft.com/office/powerpoint/2010/main" xmlns="" val="3702769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492896"/>
            <a:ext cx="8229600" cy="1143000"/>
          </a:xfrm>
        </p:spPr>
        <p:txBody>
          <a:bodyPr/>
          <a:lstStyle/>
          <a:p>
            <a:r>
              <a:rPr lang="en-GB" b="1" dirty="0" smtClean="0">
                <a:solidFill>
                  <a:schemeClr val="tx2"/>
                </a:solidFill>
              </a:rPr>
              <a:t>Thank You</a:t>
            </a:r>
            <a:endParaRPr lang="en-GB" b="1" dirty="0">
              <a:solidFill>
                <a:schemeClr val="tx2"/>
              </a:solidFill>
            </a:endParaRPr>
          </a:p>
        </p:txBody>
      </p:sp>
    </p:spTree>
    <p:extLst>
      <p:ext uri="{BB962C8B-B14F-4D97-AF65-F5344CB8AC3E}">
        <p14:creationId xmlns:p14="http://schemas.microsoft.com/office/powerpoint/2010/main" xmlns="" val="1738091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4572000" y="188913"/>
            <a:ext cx="1588" cy="66246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195" name="Arc 3"/>
          <p:cNvSpPr>
            <a:spLocks/>
          </p:cNvSpPr>
          <p:nvPr/>
        </p:nvSpPr>
        <p:spPr bwMode="auto">
          <a:xfrm rot="5345145" flipV="1">
            <a:off x="4823619" y="5264944"/>
            <a:ext cx="720725" cy="12239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chemeClr val="tx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196" name="Arc 4"/>
          <p:cNvSpPr>
            <a:spLocks/>
          </p:cNvSpPr>
          <p:nvPr/>
        </p:nvSpPr>
        <p:spPr bwMode="auto">
          <a:xfrm rot="6692684" flipV="1">
            <a:off x="4641851" y="5499100"/>
            <a:ext cx="723900" cy="1152525"/>
          </a:xfrm>
          <a:custGeom>
            <a:avLst/>
            <a:gdLst>
              <a:gd name="G0" fmla="+- 0 0 0"/>
              <a:gd name="G1" fmla="+- 21367 0 0"/>
              <a:gd name="G2" fmla="+- 21600 0 0"/>
              <a:gd name="T0" fmla="*/ 3162 w 21600"/>
              <a:gd name="T1" fmla="*/ 0 h 21367"/>
              <a:gd name="T2" fmla="*/ 21600 w 21600"/>
              <a:gd name="T3" fmla="*/ 21367 h 21367"/>
              <a:gd name="T4" fmla="*/ 0 w 21600"/>
              <a:gd name="T5" fmla="*/ 21367 h 21367"/>
            </a:gdLst>
            <a:ahLst/>
            <a:cxnLst>
              <a:cxn ang="0">
                <a:pos x="T0" y="T1"/>
              </a:cxn>
              <a:cxn ang="0">
                <a:pos x="T2" y="T3"/>
              </a:cxn>
              <a:cxn ang="0">
                <a:pos x="T4" y="T5"/>
              </a:cxn>
            </a:cxnLst>
            <a:rect l="0" t="0" r="r" b="b"/>
            <a:pathLst>
              <a:path w="21600" h="21367" fill="none" extrusionOk="0">
                <a:moveTo>
                  <a:pt x="3162" y="-1"/>
                </a:moveTo>
                <a:cubicBezTo>
                  <a:pt x="13754" y="1567"/>
                  <a:pt x="21600" y="10658"/>
                  <a:pt x="21600" y="21367"/>
                </a:cubicBezTo>
              </a:path>
              <a:path w="21600" h="21367" stroke="0" extrusionOk="0">
                <a:moveTo>
                  <a:pt x="3162" y="-1"/>
                </a:moveTo>
                <a:cubicBezTo>
                  <a:pt x="13754" y="1567"/>
                  <a:pt x="21600" y="10658"/>
                  <a:pt x="21600" y="21367"/>
                </a:cubicBezTo>
                <a:lnTo>
                  <a:pt x="0" y="21367"/>
                </a:lnTo>
                <a:close/>
              </a:path>
            </a:pathLst>
          </a:custGeom>
          <a:noFill/>
          <a:ln w="25400">
            <a:solidFill>
              <a:schemeClr val="tx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197" name="Arc 5"/>
          <p:cNvSpPr>
            <a:spLocks/>
          </p:cNvSpPr>
          <p:nvPr/>
        </p:nvSpPr>
        <p:spPr bwMode="auto">
          <a:xfrm rot="-17488667">
            <a:off x="3831432" y="5615781"/>
            <a:ext cx="723900" cy="989013"/>
          </a:xfrm>
          <a:custGeom>
            <a:avLst/>
            <a:gdLst>
              <a:gd name="G0" fmla="+- 0 0 0"/>
              <a:gd name="G1" fmla="+- 21367 0 0"/>
              <a:gd name="G2" fmla="+- 21600 0 0"/>
              <a:gd name="T0" fmla="*/ 3162 w 21600"/>
              <a:gd name="T1" fmla="*/ 0 h 21367"/>
              <a:gd name="T2" fmla="*/ 21600 w 21600"/>
              <a:gd name="T3" fmla="*/ 21367 h 21367"/>
              <a:gd name="T4" fmla="*/ 0 w 21600"/>
              <a:gd name="T5" fmla="*/ 21367 h 21367"/>
            </a:gdLst>
            <a:ahLst/>
            <a:cxnLst>
              <a:cxn ang="0">
                <a:pos x="T0" y="T1"/>
              </a:cxn>
              <a:cxn ang="0">
                <a:pos x="T2" y="T3"/>
              </a:cxn>
              <a:cxn ang="0">
                <a:pos x="T4" y="T5"/>
              </a:cxn>
            </a:cxnLst>
            <a:rect l="0" t="0" r="r" b="b"/>
            <a:pathLst>
              <a:path w="21600" h="21367" fill="none" extrusionOk="0">
                <a:moveTo>
                  <a:pt x="3162" y="-1"/>
                </a:moveTo>
                <a:cubicBezTo>
                  <a:pt x="13754" y="1567"/>
                  <a:pt x="21600" y="10658"/>
                  <a:pt x="21600" y="21367"/>
                </a:cubicBezTo>
              </a:path>
              <a:path w="21600" h="21367" stroke="0" extrusionOk="0">
                <a:moveTo>
                  <a:pt x="3162" y="-1"/>
                </a:moveTo>
                <a:cubicBezTo>
                  <a:pt x="13754" y="1567"/>
                  <a:pt x="21600" y="10658"/>
                  <a:pt x="21600" y="21367"/>
                </a:cubicBezTo>
                <a:lnTo>
                  <a:pt x="0" y="21367"/>
                </a:lnTo>
                <a:close/>
              </a:path>
            </a:pathLst>
          </a:custGeom>
          <a:noFill/>
          <a:ln w="25400">
            <a:solidFill>
              <a:schemeClr val="tx1"/>
            </a:solidFill>
            <a:prstDash val="dash"/>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198" name="Arc 6"/>
          <p:cNvSpPr>
            <a:spLocks/>
          </p:cNvSpPr>
          <p:nvPr/>
        </p:nvSpPr>
        <p:spPr bwMode="auto">
          <a:xfrm rot="-5520998" flipH="1" flipV="1">
            <a:off x="3595688" y="5251450"/>
            <a:ext cx="738188" cy="12334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chemeClr val="tx1"/>
            </a:solidFill>
            <a:prstDash val="dash"/>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vert="eaVert"/>
          <a:lstStyle/>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a:p>
            <a:pPr algn="ctr"/>
            <a:endParaRPr lang="en-GB" altLang="en-US"/>
          </a:p>
        </p:txBody>
      </p:sp>
      <p:sp>
        <p:nvSpPr>
          <p:cNvPr id="8199" name="Text Box 7"/>
          <p:cNvSpPr txBox="1">
            <a:spLocks noChangeArrowheads="1"/>
          </p:cNvSpPr>
          <p:nvPr/>
        </p:nvSpPr>
        <p:spPr bwMode="auto">
          <a:xfrm>
            <a:off x="5974345" y="6078150"/>
            <a:ext cx="2378075" cy="641350"/>
          </a:xfrm>
          <a:prstGeom prst="rect">
            <a:avLst/>
          </a:prstGeom>
          <a:noFill/>
          <a:ln>
            <a:noFill/>
          </a:ln>
          <a:effectLst/>
          <a:extLst>
            <a:ext uri="{909E8E84-426E-40DD-AFC4-6F175D3DCCD1}">
              <a14:hiddenFill xmlns:a14="http://schemas.microsoft.com/office/drawing/2010/main" xmlns="">
                <a:solidFill>
                  <a:srgbClr val="EAEAEA"/>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b="1" i="1" dirty="0"/>
              <a:t>Favours webcam consultations</a:t>
            </a:r>
            <a:endParaRPr lang="en-US" altLang="en-US" i="1" dirty="0"/>
          </a:p>
        </p:txBody>
      </p:sp>
      <p:sp>
        <p:nvSpPr>
          <p:cNvPr id="8201" name="Text Box 9"/>
          <p:cNvSpPr txBox="1">
            <a:spLocks noChangeArrowheads="1"/>
          </p:cNvSpPr>
          <p:nvPr/>
        </p:nvSpPr>
        <p:spPr bwMode="auto">
          <a:xfrm>
            <a:off x="755650" y="6092825"/>
            <a:ext cx="2447925" cy="641350"/>
          </a:xfrm>
          <a:prstGeom prst="rect">
            <a:avLst/>
          </a:prstGeom>
          <a:noFill/>
          <a:ln>
            <a:noFill/>
          </a:ln>
          <a:effectLst/>
          <a:extLst>
            <a:ext uri="{909E8E84-426E-40DD-AFC4-6F175D3DCCD1}">
              <a14:hiddenFill xmlns:a14="http://schemas.microsoft.com/office/drawing/2010/main" xmlns="">
                <a:solidFill>
                  <a:srgbClr val="EAEAEA"/>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b="1" i="1"/>
              <a:t>Favours face to face consultations</a:t>
            </a:r>
            <a:endParaRPr lang="en-US" altLang="en-US" i="1"/>
          </a:p>
        </p:txBody>
      </p:sp>
      <p:sp>
        <p:nvSpPr>
          <p:cNvPr id="8202" name="Text Box 10"/>
          <p:cNvSpPr txBox="1">
            <a:spLocks noChangeArrowheads="1"/>
          </p:cNvSpPr>
          <p:nvPr/>
        </p:nvSpPr>
        <p:spPr bwMode="auto">
          <a:xfrm>
            <a:off x="6119813" y="981075"/>
            <a:ext cx="291623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grpSp>
        <p:nvGrpSpPr>
          <p:cNvPr id="8203" name="Group 11"/>
          <p:cNvGrpSpPr>
            <a:grpSpLocks/>
          </p:cNvGrpSpPr>
          <p:nvPr/>
        </p:nvGrpSpPr>
        <p:grpSpPr bwMode="auto">
          <a:xfrm>
            <a:off x="34925" y="2636838"/>
            <a:ext cx="9109075" cy="581025"/>
            <a:chOff x="22" y="572"/>
            <a:chExt cx="5738" cy="366"/>
          </a:xfrm>
        </p:grpSpPr>
        <p:grpSp>
          <p:nvGrpSpPr>
            <p:cNvPr id="8204" name="Group 12"/>
            <p:cNvGrpSpPr>
              <a:grpSpLocks/>
            </p:cNvGrpSpPr>
            <p:nvPr/>
          </p:nvGrpSpPr>
          <p:grpSpPr bwMode="auto">
            <a:xfrm>
              <a:off x="1746" y="754"/>
              <a:ext cx="2313" cy="45"/>
              <a:chOff x="1882" y="663"/>
              <a:chExt cx="1996" cy="0"/>
            </a:xfrm>
          </p:grpSpPr>
          <p:sp>
            <p:nvSpPr>
              <p:cNvPr id="8205" name="Line 13"/>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06" name="Line 14"/>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07" name="Rectangle 15"/>
            <p:cNvSpPr>
              <a:spLocks noChangeArrowheads="1"/>
            </p:cNvSpPr>
            <p:nvPr/>
          </p:nvSpPr>
          <p:spPr bwMode="auto">
            <a:xfrm>
              <a:off x="2109" y="573"/>
              <a:ext cx="1563" cy="271"/>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Patient’s preference</a:t>
              </a:r>
              <a:endParaRPr lang="en-US" altLang="en-US"/>
            </a:p>
          </p:txBody>
        </p:sp>
        <p:sp>
          <p:nvSpPr>
            <p:cNvPr id="8208" name="Text Box 16"/>
            <p:cNvSpPr txBox="1">
              <a:spLocks noChangeArrowheads="1"/>
            </p:cNvSpPr>
            <p:nvPr/>
          </p:nvSpPr>
          <p:spPr bwMode="auto">
            <a:xfrm>
              <a:off x="22" y="572"/>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Likes coming to clinic and finds it accessible</a:t>
              </a:r>
              <a:endParaRPr lang="en-US" altLang="en-US" sz="1600"/>
            </a:p>
          </p:txBody>
        </p:sp>
        <p:sp>
          <p:nvSpPr>
            <p:cNvPr id="8209" name="Text Box 17"/>
            <p:cNvSpPr txBox="1">
              <a:spLocks noChangeArrowheads="1"/>
            </p:cNvSpPr>
            <p:nvPr/>
          </p:nvSpPr>
          <p:spPr bwMode="auto">
            <a:xfrm>
              <a:off x="4082" y="572"/>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Dislikes coming to clinic and/or finds it inaccessible</a:t>
              </a:r>
              <a:endParaRPr lang="en-US" altLang="en-US" sz="1600"/>
            </a:p>
          </p:txBody>
        </p:sp>
      </p:grpSp>
      <p:grpSp>
        <p:nvGrpSpPr>
          <p:cNvPr id="8217" name="Group 25"/>
          <p:cNvGrpSpPr>
            <a:grpSpLocks/>
          </p:cNvGrpSpPr>
          <p:nvPr/>
        </p:nvGrpSpPr>
        <p:grpSpPr bwMode="auto">
          <a:xfrm>
            <a:off x="34925" y="3208338"/>
            <a:ext cx="9109075" cy="581025"/>
            <a:chOff x="22" y="1389"/>
            <a:chExt cx="5738" cy="366"/>
          </a:xfrm>
        </p:grpSpPr>
        <p:grpSp>
          <p:nvGrpSpPr>
            <p:cNvPr id="8218" name="Group 26"/>
            <p:cNvGrpSpPr>
              <a:grpSpLocks/>
            </p:cNvGrpSpPr>
            <p:nvPr/>
          </p:nvGrpSpPr>
          <p:grpSpPr bwMode="auto">
            <a:xfrm>
              <a:off x="1746" y="1570"/>
              <a:ext cx="2313" cy="45"/>
              <a:chOff x="1882" y="663"/>
              <a:chExt cx="1996" cy="0"/>
            </a:xfrm>
          </p:grpSpPr>
          <p:sp>
            <p:nvSpPr>
              <p:cNvPr id="8219" name="Line 27"/>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20" name="Line 28"/>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21" name="Rectangle 29"/>
            <p:cNvSpPr>
              <a:spLocks noChangeArrowheads="1"/>
            </p:cNvSpPr>
            <p:nvPr/>
          </p:nvSpPr>
          <p:spPr bwMode="auto">
            <a:xfrm>
              <a:off x="2109" y="1390"/>
              <a:ext cx="1563" cy="362"/>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Clinician-patient </a:t>
              </a:r>
              <a:br>
                <a:rPr lang="en-GB" altLang="en-US"/>
              </a:br>
              <a:r>
                <a:rPr lang="en-GB" altLang="en-US"/>
                <a:t>relationship</a:t>
              </a:r>
              <a:endParaRPr lang="en-US" altLang="en-US"/>
            </a:p>
          </p:txBody>
        </p:sp>
        <p:sp>
          <p:nvSpPr>
            <p:cNvPr id="8222" name="Text Box 30"/>
            <p:cNvSpPr txBox="1">
              <a:spLocks noChangeArrowheads="1"/>
            </p:cNvSpPr>
            <p:nvPr/>
          </p:nvSpPr>
          <p:spPr bwMode="auto">
            <a:xfrm>
              <a:off x="22" y="1389"/>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New encounter or </a:t>
              </a:r>
              <a:br>
                <a:rPr lang="en-GB" altLang="en-US" sz="1600"/>
              </a:br>
              <a:r>
                <a:rPr lang="en-GB" altLang="en-US" sz="1600"/>
                <a:t>poor previous rapport</a:t>
              </a:r>
              <a:endParaRPr lang="en-US" altLang="en-US" sz="1600"/>
            </a:p>
          </p:txBody>
        </p:sp>
        <p:sp>
          <p:nvSpPr>
            <p:cNvPr id="8223" name="Text Box 31"/>
            <p:cNvSpPr txBox="1">
              <a:spLocks noChangeArrowheads="1"/>
            </p:cNvSpPr>
            <p:nvPr/>
          </p:nvSpPr>
          <p:spPr bwMode="auto">
            <a:xfrm>
              <a:off x="4082" y="1389"/>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Well-established and positive relationship</a:t>
              </a:r>
              <a:endParaRPr lang="en-US" altLang="en-US" sz="1600"/>
            </a:p>
          </p:txBody>
        </p:sp>
      </p:grpSp>
      <p:grpSp>
        <p:nvGrpSpPr>
          <p:cNvPr id="8224" name="Group 32"/>
          <p:cNvGrpSpPr>
            <a:grpSpLocks/>
          </p:cNvGrpSpPr>
          <p:nvPr/>
        </p:nvGrpSpPr>
        <p:grpSpPr bwMode="auto">
          <a:xfrm>
            <a:off x="34925" y="4648200"/>
            <a:ext cx="9109075" cy="581025"/>
            <a:chOff x="22" y="2747"/>
            <a:chExt cx="5738" cy="366"/>
          </a:xfrm>
        </p:grpSpPr>
        <p:grpSp>
          <p:nvGrpSpPr>
            <p:cNvPr id="8225" name="Group 33"/>
            <p:cNvGrpSpPr>
              <a:grpSpLocks/>
            </p:cNvGrpSpPr>
            <p:nvPr/>
          </p:nvGrpSpPr>
          <p:grpSpPr bwMode="auto">
            <a:xfrm>
              <a:off x="1746" y="2928"/>
              <a:ext cx="2313" cy="45"/>
              <a:chOff x="1882" y="663"/>
              <a:chExt cx="1996" cy="0"/>
            </a:xfrm>
          </p:grpSpPr>
          <p:sp>
            <p:nvSpPr>
              <p:cNvPr id="8226" name="Line 34"/>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27" name="Line 35"/>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28" name="Rectangle 36"/>
            <p:cNvSpPr>
              <a:spLocks noChangeArrowheads="1"/>
            </p:cNvSpPr>
            <p:nvPr/>
          </p:nvSpPr>
          <p:spPr bwMode="auto">
            <a:xfrm>
              <a:off x="2088" y="2748"/>
              <a:ext cx="1563" cy="362"/>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Anticipated course of </a:t>
              </a:r>
              <a:br>
                <a:rPr lang="en-GB" altLang="en-US"/>
              </a:br>
              <a:r>
                <a:rPr lang="en-GB" altLang="en-US"/>
                <a:t>clinical examination</a:t>
              </a:r>
              <a:endParaRPr lang="en-US" altLang="en-US"/>
            </a:p>
          </p:txBody>
        </p:sp>
        <p:sp>
          <p:nvSpPr>
            <p:cNvPr id="8229" name="Text Box 37"/>
            <p:cNvSpPr txBox="1">
              <a:spLocks noChangeArrowheads="1"/>
            </p:cNvSpPr>
            <p:nvPr/>
          </p:nvSpPr>
          <p:spPr bwMode="auto">
            <a:xfrm>
              <a:off x="22" y="2747"/>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Non-visual physical examination likely</a:t>
              </a:r>
              <a:endParaRPr lang="en-US" altLang="en-US" sz="1600"/>
            </a:p>
          </p:txBody>
        </p:sp>
        <p:sp>
          <p:nvSpPr>
            <p:cNvPr id="8230" name="Text Box 38"/>
            <p:cNvSpPr txBox="1">
              <a:spLocks noChangeArrowheads="1"/>
            </p:cNvSpPr>
            <p:nvPr/>
          </p:nvSpPr>
          <p:spPr bwMode="auto">
            <a:xfrm>
              <a:off x="4082" y="2747"/>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Non-visual physical examination unlikely</a:t>
              </a:r>
              <a:endParaRPr lang="en-US" altLang="en-US" sz="1600"/>
            </a:p>
          </p:txBody>
        </p:sp>
      </p:grpSp>
      <p:grpSp>
        <p:nvGrpSpPr>
          <p:cNvPr id="8231" name="Group 39"/>
          <p:cNvGrpSpPr>
            <a:grpSpLocks/>
          </p:cNvGrpSpPr>
          <p:nvPr/>
        </p:nvGrpSpPr>
        <p:grpSpPr bwMode="auto">
          <a:xfrm>
            <a:off x="-36513" y="3756025"/>
            <a:ext cx="9180513" cy="896938"/>
            <a:chOff x="-23" y="2115"/>
            <a:chExt cx="5783" cy="565"/>
          </a:xfrm>
        </p:grpSpPr>
        <p:grpSp>
          <p:nvGrpSpPr>
            <p:cNvPr id="8232" name="Group 40"/>
            <p:cNvGrpSpPr>
              <a:grpSpLocks/>
            </p:cNvGrpSpPr>
            <p:nvPr/>
          </p:nvGrpSpPr>
          <p:grpSpPr bwMode="auto">
            <a:xfrm>
              <a:off x="1746" y="2390"/>
              <a:ext cx="2313" cy="45"/>
              <a:chOff x="1882" y="663"/>
              <a:chExt cx="1996" cy="0"/>
            </a:xfrm>
          </p:grpSpPr>
          <p:sp>
            <p:nvSpPr>
              <p:cNvPr id="8233" name="Line 41"/>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34" name="Line 42"/>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35" name="Rectangle 43"/>
            <p:cNvSpPr>
              <a:spLocks noChangeArrowheads="1"/>
            </p:cNvSpPr>
            <p:nvPr/>
          </p:nvSpPr>
          <p:spPr bwMode="auto">
            <a:xfrm>
              <a:off x="2109" y="2251"/>
              <a:ext cx="1563" cy="271"/>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Patient’s care needs</a:t>
              </a:r>
              <a:endParaRPr lang="en-US" altLang="en-US"/>
            </a:p>
          </p:txBody>
        </p:sp>
        <p:sp>
          <p:nvSpPr>
            <p:cNvPr id="8236" name="Text Box 44"/>
            <p:cNvSpPr txBox="1">
              <a:spLocks noChangeArrowheads="1"/>
            </p:cNvSpPr>
            <p:nvPr/>
          </p:nvSpPr>
          <p:spPr bwMode="auto">
            <a:xfrm>
              <a:off x="-23" y="2115"/>
              <a:ext cx="1724" cy="5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Complex or unpredictable</a:t>
              </a:r>
              <a:r>
                <a:rPr lang="en-GB" altLang="en-US"/>
                <a:t> </a:t>
              </a:r>
              <a:r>
                <a:rPr lang="en-GB" altLang="en-US" sz="1600"/>
                <a:t>(e.g. annual review, ‘one stop shop’ for ? cancer)</a:t>
              </a:r>
              <a:endParaRPr lang="en-US" altLang="en-US" sz="1600"/>
            </a:p>
          </p:txBody>
        </p:sp>
        <p:sp>
          <p:nvSpPr>
            <p:cNvPr id="8237" name="Text Box 45"/>
            <p:cNvSpPr txBox="1">
              <a:spLocks noChangeArrowheads="1"/>
            </p:cNvSpPr>
            <p:nvPr/>
          </p:nvSpPr>
          <p:spPr bwMode="auto">
            <a:xfrm>
              <a:off x="4082" y="2160"/>
              <a:ext cx="1678" cy="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Simple and predictable (e.g. monitoring stable conditions, post-op checks)</a:t>
              </a:r>
              <a:endParaRPr lang="en-US" altLang="en-US" sz="1600"/>
            </a:p>
          </p:txBody>
        </p:sp>
      </p:grpSp>
      <p:grpSp>
        <p:nvGrpSpPr>
          <p:cNvPr id="8238" name="Group 46"/>
          <p:cNvGrpSpPr>
            <a:grpSpLocks/>
          </p:cNvGrpSpPr>
          <p:nvPr/>
        </p:nvGrpSpPr>
        <p:grpSpPr bwMode="auto">
          <a:xfrm>
            <a:off x="-71438" y="5373688"/>
            <a:ext cx="9251951" cy="581025"/>
            <a:chOff x="-68" y="3155"/>
            <a:chExt cx="5828" cy="366"/>
          </a:xfrm>
        </p:grpSpPr>
        <p:grpSp>
          <p:nvGrpSpPr>
            <p:cNvPr id="8239" name="Group 47"/>
            <p:cNvGrpSpPr>
              <a:grpSpLocks/>
            </p:cNvGrpSpPr>
            <p:nvPr/>
          </p:nvGrpSpPr>
          <p:grpSpPr bwMode="auto">
            <a:xfrm>
              <a:off x="1746" y="3336"/>
              <a:ext cx="2313" cy="45"/>
              <a:chOff x="1882" y="663"/>
              <a:chExt cx="1996" cy="0"/>
            </a:xfrm>
          </p:grpSpPr>
          <p:sp>
            <p:nvSpPr>
              <p:cNvPr id="8240" name="Line 48"/>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41" name="Line 49"/>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42" name="Rectangle 50"/>
            <p:cNvSpPr>
              <a:spLocks noChangeArrowheads="1"/>
            </p:cNvSpPr>
            <p:nvPr/>
          </p:nvSpPr>
          <p:spPr bwMode="auto">
            <a:xfrm>
              <a:off x="2088" y="3156"/>
              <a:ext cx="1563" cy="362"/>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Anticipated </a:t>
              </a:r>
              <a:br>
                <a:rPr lang="en-GB" altLang="en-US"/>
              </a:br>
              <a:r>
                <a:rPr lang="en-GB" altLang="en-US"/>
                <a:t>emotional dynamic</a:t>
              </a:r>
              <a:endParaRPr lang="en-US" altLang="en-US"/>
            </a:p>
          </p:txBody>
        </p:sp>
        <p:sp>
          <p:nvSpPr>
            <p:cNvPr id="8243" name="Text Box 51"/>
            <p:cNvSpPr txBox="1">
              <a:spLocks noChangeArrowheads="1"/>
            </p:cNvSpPr>
            <p:nvPr/>
          </p:nvSpPr>
          <p:spPr bwMode="auto">
            <a:xfrm>
              <a:off x="-68" y="3155"/>
              <a:ext cx="1814"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Complex or challenging (e.g. “bad news”</a:t>
              </a:r>
              <a:r>
                <a:rPr lang="en-GB" altLang="en-US" sz="400"/>
                <a:t> </a:t>
              </a:r>
              <a:r>
                <a:rPr lang="en-GB" altLang="en-US" sz="1600"/>
                <a:t>/ possible conflict)</a:t>
              </a:r>
              <a:endParaRPr lang="en-US" altLang="en-US" sz="1600"/>
            </a:p>
          </p:txBody>
        </p:sp>
        <p:sp>
          <p:nvSpPr>
            <p:cNvPr id="8244" name="Text Box 52"/>
            <p:cNvSpPr txBox="1">
              <a:spLocks noChangeArrowheads="1"/>
            </p:cNvSpPr>
            <p:nvPr/>
          </p:nvSpPr>
          <p:spPr bwMode="auto">
            <a:xfrm>
              <a:off x="4082" y="3155"/>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Straightforward (e.g. “good news” / conflict unlikely)</a:t>
              </a:r>
              <a:endParaRPr lang="en-US" altLang="en-US" sz="1600"/>
            </a:p>
          </p:txBody>
        </p:sp>
      </p:grpSp>
      <p:grpSp>
        <p:nvGrpSpPr>
          <p:cNvPr id="8266" name="Group 74"/>
          <p:cNvGrpSpPr>
            <a:grpSpLocks/>
          </p:cNvGrpSpPr>
          <p:nvPr/>
        </p:nvGrpSpPr>
        <p:grpSpPr bwMode="auto">
          <a:xfrm>
            <a:off x="-180975" y="115888"/>
            <a:ext cx="9324975" cy="581025"/>
            <a:chOff x="-114" y="981"/>
            <a:chExt cx="5874" cy="366"/>
          </a:xfrm>
        </p:grpSpPr>
        <p:grpSp>
          <p:nvGrpSpPr>
            <p:cNvPr id="8267" name="Group 75"/>
            <p:cNvGrpSpPr>
              <a:grpSpLocks/>
            </p:cNvGrpSpPr>
            <p:nvPr/>
          </p:nvGrpSpPr>
          <p:grpSpPr bwMode="auto">
            <a:xfrm>
              <a:off x="1746" y="1163"/>
              <a:ext cx="2313" cy="45"/>
              <a:chOff x="1882" y="663"/>
              <a:chExt cx="1996" cy="0"/>
            </a:xfrm>
          </p:grpSpPr>
          <p:sp>
            <p:nvSpPr>
              <p:cNvPr id="8268" name="Line 76"/>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69" name="Line 77"/>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70" name="Rectangle 78"/>
            <p:cNvSpPr>
              <a:spLocks noChangeArrowheads="1"/>
            </p:cNvSpPr>
            <p:nvPr/>
          </p:nvSpPr>
          <p:spPr bwMode="auto">
            <a:xfrm>
              <a:off x="2109" y="982"/>
              <a:ext cx="1563" cy="271"/>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Computing environment</a:t>
              </a:r>
              <a:endParaRPr lang="en-US" altLang="en-US"/>
            </a:p>
          </p:txBody>
        </p:sp>
        <p:sp>
          <p:nvSpPr>
            <p:cNvPr id="8271" name="Text Box 79"/>
            <p:cNvSpPr txBox="1">
              <a:spLocks noChangeArrowheads="1"/>
            </p:cNvSpPr>
            <p:nvPr/>
          </p:nvSpPr>
          <p:spPr bwMode="auto">
            <a:xfrm>
              <a:off x="-114" y="981"/>
              <a:ext cx="1814"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Locked-down system precludes ICT innovation</a:t>
              </a:r>
              <a:endParaRPr lang="en-US" altLang="en-US" sz="1600"/>
            </a:p>
          </p:txBody>
        </p:sp>
        <p:sp>
          <p:nvSpPr>
            <p:cNvPr id="8272" name="Text Box 80"/>
            <p:cNvSpPr txBox="1">
              <a:spLocks noChangeArrowheads="1"/>
            </p:cNvSpPr>
            <p:nvPr/>
          </p:nvSpPr>
          <p:spPr bwMode="auto">
            <a:xfrm>
              <a:off x="4082" y="981"/>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Software can be installed and customised easily</a:t>
              </a:r>
              <a:endParaRPr lang="en-US" altLang="en-US" sz="1600"/>
            </a:p>
          </p:txBody>
        </p:sp>
      </p:grpSp>
      <p:grpSp>
        <p:nvGrpSpPr>
          <p:cNvPr id="8273" name="Group 81"/>
          <p:cNvGrpSpPr>
            <a:grpSpLocks/>
          </p:cNvGrpSpPr>
          <p:nvPr/>
        </p:nvGrpSpPr>
        <p:grpSpPr bwMode="auto">
          <a:xfrm>
            <a:off x="-180975" y="760413"/>
            <a:ext cx="9324975" cy="581025"/>
            <a:chOff x="-114" y="981"/>
            <a:chExt cx="5874" cy="366"/>
          </a:xfrm>
        </p:grpSpPr>
        <p:grpSp>
          <p:nvGrpSpPr>
            <p:cNvPr id="8274" name="Group 82"/>
            <p:cNvGrpSpPr>
              <a:grpSpLocks/>
            </p:cNvGrpSpPr>
            <p:nvPr/>
          </p:nvGrpSpPr>
          <p:grpSpPr bwMode="auto">
            <a:xfrm>
              <a:off x="1746" y="1163"/>
              <a:ext cx="2313" cy="45"/>
              <a:chOff x="1882" y="663"/>
              <a:chExt cx="1996" cy="0"/>
            </a:xfrm>
          </p:grpSpPr>
          <p:sp>
            <p:nvSpPr>
              <p:cNvPr id="8275" name="Line 83"/>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76" name="Line 84"/>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77" name="Rectangle 85"/>
            <p:cNvSpPr>
              <a:spLocks noChangeArrowheads="1"/>
            </p:cNvSpPr>
            <p:nvPr/>
          </p:nvSpPr>
          <p:spPr bwMode="auto">
            <a:xfrm>
              <a:off x="2109" y="982"/>
              <a:ext cx="1563" cy="271"/>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dirty="0" smtClean="0"/>
                <a:t>Disincentives</a:t>
              </a:r>
              <a:r>
                <a:rPr lang="en-GB" altLang="en-US" sz="600" dirty="0" smtClean="0"/>
                <a:t> </a:t>
              </a:r>
              <a:r>
                <a:rPr lang="en-GB" altLang="en-US" dirty="0" smtClean="0"/>
                <a:t>/</a:t>
              </a:r>
              <a:r>
                <a:rPr lang="en-GB" altLang="en-US" dirty="0"/>
                <a:t>I</a:t>
              </a:r>
              <a:r>
                <a:rPr lang="en-GB" altLang="en-US" dirty="0" smtClean="0"/>
                <a:t>ncentives</a:t>
              </a:r>
              <a:endParaRPr lang="en-US" altLang="en-US" dirty="0"/>
            </a:p>
          </p:txBody>
        </p:sp>
        <p:sp>
          <p:nvSpPr>
            <p:cNvPr id="8278" name="Text Box 86"/>
            <p:cNvSpPr txBox="1">
              <a:spLocks noChangeArrowheads="1"/>
            </p:cNvSpPr>
            <p:nvPr/>
          </p:nvSpPr>
          <p:spPr bwMode="auto">
            <a:xfrm>
              <a:off x="-114" y="981"/>
              <a:ext cx="1814"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Financial disincentives to remote consulting e.g. tarrif</a:t>
              </a:r>
              <a:endParaRPr lang="en-US" altLang="en-US" sz="1600"/>
            </a:p>
          </p:txBody>
        </p:sp>
        <p:sp>
          <p:nvSpPr>
            <p:cNvPr id="8279" name="Text Box 87"/>
            <p:cNvSpPr txBox="1">
              <a:spLocks noChangeArrowheads="1"/>
            </p:cNvSpPr>
            <p:nvPr/>
          </p:nvSpPr>
          <p:spPr bwMode="auto">
            <a:xfrm>
              <a:off x="4082" y="981"/>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Financial incentives to remote consulting</a:t>
              </a:r>
              <a:endParaRPr lang="en-US" altLang="en-US" sz="1600"/>
            </a:p>
          </p:txBody>
        </p:sp>
      </p:grpSp>
      <p:grpSp>
        <p:nvGrpSpPr>
          <p:cNvPr id="8280" name="Group 88"/>
          <p:cNvGrpSpPr>
            <a:grpSpLocks/>
          </p:cNvGrpSpPr>
          <p:nvPr/>
        </p:nvGrpSpPr>
        <p:grpSpPr bwMode="auto">
          <a:xfrm>
            <a:off x="-180975" y="1412875"/>
            <a:ext cx="9324975" cy="581025"/>
            <a:chOff x="-114" y="981"/>
            <a:chExt cx="5874" cy="366"/>
          </a:xfrm>
        </p:grpSpPr>
        <p:grpSp>
          <p:nvGrpSpPr>
            <p:cNvPr id="8281" name="Group 89"/>
            <p:cNvGrpSpPr>
              <a:grpSpLocks/>
            </p:cNvGrpSpPr>
            <p:nvPr/>
          </p:nvGrpSpPr>
          <p:grpSpPr bwMode="auto">
            <a:xfrm>
              <a:off x="1746" y="1163"/>
              <a:ext cx="2313" cy="45"/>
              <a:chOff x="1882" y="663"/>
              <a:chExt cx="1996" cy="0"/>
            </a:xfrm>
          </p:grpSpPr>
          <p:sp>
            <p:nvSpPr>
              <p:cNvPr id="8282" name="Line 90"/>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83" name="Line 91"/>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84" name="Rectangle 92"/>
            <p:cNvSpPr>
              <a:spLocks noChangeArrowheads="1"/>
            </p:cNvSpPr>
            <p:nvPr/>
          </p:nvSpPr>
          <p:spPr bwMode="auto">
            <a:xfrm>
              <a:off x="2109" y="982"/>
              <a:ext cx="1563" cy="271"/>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Service pathway</a:t>
              </a:r>
              <a:endParaRPr lang="en-US" altLang="en-US"/>
            </a:p>
          </p:txBody>
        </p:sp>
        <p:sp>
          <p:nvSpPr>
            <p:cNvPr id="8285" name="Text Box 93"/>
            <p:cNvSpPr txBox="1">
              <a:spLocks noChangeArrowheads="1"/>
            </p:cNvSpPr>
            <p:nvPr/>
          </p:nvSpPr>
          <p:spPr bwMode="auto">
            <a:xfrm>
              <a:off x="-114" y="981"/>
              <a:ext cx="1814"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GB" altLang="en-US" sz="1600"/>
                <a:t>Systems and processes not optimised for this condition</a:t>
              </a:r>
              <a:endParaRPr lang="en-US" altLang="en-US" sz="1600"/>
            </a:p>
          </p:txBody>
        </p:sp>
        <p:sp>
          <p:nvSpPr>
            <p:cNvPr id="8286" name="Text Box 94"/>
            <p:cNvSpPr txBox="1">
              <a:spLocks noChangeArrowheads="1"/>
            </p:cNvSpPr>
            <p:nvPr/>
          </p:nvSpPr>
          <p:spPr bwMode="auto">
            <a:xfrm>
              <a:off x="4082" y="981"/>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Systems and processes optimised for this condition</a:t>
              </a:r>
              <a:endParaRPr lang="en-US" altLang="en-US" sz="1600"/>
            </a:p>
          </p:txBody>
        </p:sp>
      </p:grpSp>
      <p:grpSp>
        <p:nvGrpSpPr>
          <p:cNvPr id="8287" name="Group 95"/>
          <p:cNvGrpSpPr>
            <a:grpSpLocks/>
          </p:cNvGrpSpPr>
          <p:nvPr/>
        </p:nvGrpSpPr>
        <p:grpSpPr bwMode="auto">
          <a:xfrm>
            <a:off x="-180975" y="2055813"/>
            <a:ext cx="9324975" cy="581025"/>
            <a:chOff x="-114" y="981"/>
            <a:chExt cx="5874" cy="366"/>
          </a:xfrm>
        </p:grpSpPr>
        <p:grpSp>
          <p:nvGrpSpPr>
            <p:cNvPr id="8288" name="Group 96"/>
            <p:cNvGrpSpPr>
              <a:grpSpLocks/>
            </p:cNvGrpSpPr>
            <p:nvPr/>
          </p:nvGrpSpPr>
          <p:grpSpPr bwMode="auto">
            <a:xfrm>
              <a:off x="1746" y="1163"/>
              <a:ext cx="2313" cy="45"/>
              <a:chOff x="1882" y="663"/>
              <a:chExt cx="1996" cy="0"/>
            </a:xfrm>
          </p:grpSpPr>
          <p:sp>
            <p:nvSpPr>
              <p:cNvPr id="8289" name="Line 97"/>
              <p:cNvSpPr>
                <a:spLocks noChangeShapeType="1"/>
              </p:cNvSpPr>
              <p:nvPr/>
            </p:nvSpPr>
            <p:spPr bwMode="auto">
              <a:xfrm flipV="1">
                <a:off x="2880" y="663"/>
                <a:ext cx="9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90" name="Line 98"/>
              <p:cNvSpPr>
                <a:spLocks noChangeShapeType="1"/>
              </p:cNvSpPr>
              <p:nvPr/>
            </p:nvSpPr>
            <p:spPr bwMode="auto">
              <a:xfrm flipH="1" flipV="1">
                <a:off x="1882" y="663"/>
                <a:ext cx="998" cy="0"/>
              </a:xfrm>
              <a:prstGeom prst="line">
                <a:avLst/>
              </a:prstGeom>
              <a:noFill/>
              <a:ln w="254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sp>
          <p:nvSpPr>
            <p:cNvPr id="8291" name="Rectangle 99"/>
            <p:cNvSpPr>
              <a:spLocks noChangeArrowheads="1"/>
            </p:cNvSpPr>
            <p:nvPr/>
          </p:nvSpPr>
          <p:spPr bwMode="auto">
            <a:xfrm>
              <a:off x="2109" y="982"/>
              <a:ext cx="1563" cy="271"/>
            </a:xfrm>
            <a:prstGeom prst="rect">
              <a:avLst/>
            </a:prstGeom>
            <a:solidFill>
              <a:srgbClr val="969696"/>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tLang="en-US"/>
                <a:t>IT literacy</a:t>
              </a:r>
              <a:endParaRPr lang="en-US" altLang="en-US"/>
            </a:p>
          </p:txBody>
        </p:sp>
        <p:sp>
          <p:nvSpPr>
            <p:cNvPr id="8292" name="Text Box 100"/>
            <p:cNvSpPr txBox="1">
              <a:spLocks noChangeArrowheads="1"/>
            </p:cNvSpPr>
            <p:nvPr/>
          </p:nvSpPr>
          <p:spPr bwMode="auto">
            <a:xfrm>
              <a:off x="-114" y="981"/>
              <a:ext cx="1905"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r">
                <a:spcBef>
                  <a:spcPct val="50000"/>
                </a:spcBef>
              </a:pPr>
              <a:r>
                <a:rPr lang="en-GB" altLang="en-US" sz="1600" dirty="0"/>
                <a:t>Patient or clinician not confident in use of webcam</a:t>
              </a:r>
              <a:endParaRPr lang="en-US" altLang="en-US" sz="1600" dirty="0"/>
            </a:p>
          </p:txBody>
        </p:sp>
        <p:sp>
          <p:nvSpPr>
            <p:cNvPr id="8293" name="Text Box 101"/>
            <p:cNvSpPr txBox="1">
              <a:spLocks noChangeArrowheads="1"/>
            </p:cNvSpPr>
            <p:nvPr/>
          </p:nvSpPr>
          <p:spPr bwMode="auto">
            <a:xfrm>
              <a:off x="4082" y="981"/>
              <a:ext cx="1678"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altLang="en-US" sz="1600"/>
                <a:t>Patient and clinician confident in use of webcam</a:t>
              </a:r>
              <a:endParaRPr lang="en-US" altLang="en-US" sz="1600"/>
            </a:p>
          </p:txBody>
        </p:sp>
      </p:grpSp>
      <p:sp>
        <p:nvSpPr>
          <p:cNvPr id="3" name="TextBox 2"/>
          <p:cNvSpPr txBox="1"/>
          <p:nvPr/>
        </p:nvSpPr>
        <p:spPr>
          <a:xfrm>
            <a:off x="7452320" y="6581001"/>
            <a:ext cx="1800200" cy="276999"/>
          </a:xfrm>
          <a:prstGeom prst="rect">
            <a:avLst/>
          </a:prstGeom>
          <a:noFill/>
        </p:spPr>
        <p:txBody>
          <a:bodyPr wrap="square" rtlCol="0">
            <a:spAutoFit/>
          </a:bodyPr>
          <a:lstStyle/>
          <a:p>
            <a:r>
              <a:rPr lang="en-GB" sz="1200" i="1" dirty="0" smtClean="0"/>
              <a:t>Trish </a:t>
            </a:r>
            <a:r>
              <a:rPr lang="en-GB" sz="1200" i="1" dirty="0" err="1" smtClean="0"/>
              <a:t>Greenhalgh</a:t>
            </a:r>
            <a:endParaRPr lang="en-GB" sz="1200" i="1" dirty="0"/>
          </a:p>
        </p:txBody>
      </p:sp>
    </p:spTree>
    <p:extLst>
      <p:ext uri="{BB962C8B-B14F-4D97-AF65-F5344CB8AC3E}">
        <p14:creationId xmlns:p14="http://schemas.microsoft.com/office/powerpoint/2010/main" xmlns="" val="25206804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Identifying &amp; Recruiting Patients</a:t>
            </a:r>
            <a:endParaRPr lang="en-GB" b="1" dirty="0">
              <a:solidFill>
                <a:schemeClr val="tx2"/>
              </a:solidFill>
            </a:endParaRPr>
          </a:p>
        </p:txBody>
      </p:sp>
      <p:sp>
        <p:nvSpPr>
          <p:cNvPr id="3" name="Content Placeholder 2"/>
          <p:cNvSpPr>
            <a:spLocks noGrp="1"/>
          </p:cNvSpPr>
          <p:nvPr>
            <p:ph idx="1"/>
          </p:nvPr>
        </p:nvSpPr>
        <p:spPr/>
        <p:txBody>
          <a:bodyPr/>
          <a:lstStyle/>
          <a:p>
            <a:r>
              <a:rPr lang="en-GB" i="1" dirty="0" smtClean="0"/>
              <a:t>Determine the demand</a:t>
            </a:r>
            <a:r>
              <a:rPr lang="en-GB" dirty="0" smtClean="0"/>
              <a:t>:</a:t>
            </a:r>
          </a:p>
          <a:p>
            <a:pPr marL="0" indent="0">
              <a:buNone/>
            </a:pPr>
            <a:r>
              <a:rPr lang="en-GB" dirty="0" smtClean="0"/>
              <a:t>What is the Broadband usage in your population?</a:t>
            </a:r>
          </a:p>
          <a:p>
            <a:pPr marL="0" indent="0">
              <a:buNone/>
            </a:pPr>
            <a:r>
              <a:rPr lang="en-GB" dirty="0" smtClean="0"/>
              <a:t>Is there local interest for online contact?</a:t>
            </a:r>
          </a:p>
          <a:p>
            <a:pPr marL="0" indent="0">
              <a:buNone/>
            </a:pPr>
            <a:r>
              <a:rPr lang="en-GB" dirty="0" smtClean="0"/>
              <a:t>Do you use telephone clinics?</a:t>
            </a:r>
            <a:endParaRPr lang="en-GB" dirty="0"/>
          </a:p>
        </p:txBody>
      </p:sp>
    </p:spTree>
    <p:extLst>
      <p:ext uri="{BB962C8B-B14F-4D97-AF65-F5344CB8AC3E}">
        <p14:creationId xmlns:p14="http://schemas.microsoft.com/office/powerpoint/2010/main" xmlns="" val="1281894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46797" y="0"/>
            <a:ext cx="7916267" cy="1142830"/>
          </a:xfrm>
          <a:ln/>
        </p:spPr>
        <p:txBody>
          <a:bodyPr tIns="42072"/>
          <a:lstStyle/>
          <a:p>
            <a:pPr>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 pos="5604796" algn="l"/>
                <a:tab pos="5828988" algn="l"/>
                <a:tab pos="6053179" algn="l"/>
                <a:tab pos="6277371" algn="l"/>
                <a:tab pos="6501563" algn="l"/>
                <a:tab pos="6725755" algn="l"/>
                <a:tab pos="6949947" algn="l"/>
                <a:tab pos="7174139" algn="l"/>
              </a:tabLst>
            </a:pPr>
            <a:r>
              <a:rPr lang="en-GB" sz="3200" b="1" dirty="0">
                <a:solidFill>
                  <a:srgbClr val="0051A2"/>
                </a:solidFill>
              </a:rPr>
              <a:t>Newham background data</a:t>
            </a:r>
          </a:p>
        </p:txBody>
      </p:sp>
      <p:sp>
        <p:nvSpPr>
          <p:cNvPr id="11266" name="Rectangle 2"/>
          <p:cNvSpPr>
            <a:spLocks noChangeArrowheads="1"/>
          </p:cNvSpPr>
          <p:nvPr/>
        </p:nvSpPr>
        <p:spPr bwMode="auto">
          <a:xfrm>
            <a:off x="906127" y="1092143"/>
            <a:ext cx="5272329" cy="447969"/>
          </a:xfrm>
          <a:prstGeom prst="rect">
            <a:avLst/>
          </a:prstGeom>
          <a:noFill/>
          <a:ln w="9360">
            <a:noFill/>
            <a:miter lim="800000"/>
            <a:headEnd/>
            <a:tailEnd/>
          </a:ln>
          <a:effectLst/>
        </p:spPr>
        <p:txBody>
          <a:bodyPr lIns="27873" tIns="55144" rIns="27873" bIns="13937"/>
          <a:lstStyle/>
          <a:p>
            <a:pPr>
              <a:lnSpc>
                <a:spcPct val="84000"/>
              </a:lnSpc>
              <a:spcBef>
                <a:spcPts val="112"/>
              </a:spcBef>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Lst>
            </a:pPr>
            <a:r>
              <a:rPr lang="en-GB" sz="2000" dirty="0">
                <a:solidFill>
                  <a:srgbClr val="000000"/>
                </a:solidFill>
                <a:ea typeface="MS Gothic" charset="0"/>
                <a:cs typeface="MS Gothic" charset="0"/>
              </a:rPr>
              <a:t>London Borough of Newham survey of broadband use in Newham (1000 households), 2010: </a:t>
            </a:r>
          </a:p>
          <a:p>
            <a:pPr>
              <a:lnSpc>
                <a:spcPct val="84000"/>
              </a:lnSpc>
              <a:spcBef>
                <a:spcPts val="112"/>
              </a:spcBef>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Lst>
            </a:pPr>
            <a:endParaRPr lang="en-GB" sz="2000" dirty="0">
              <a:solidFill>
                <a:srgbClr val="000000"/>
              </a:solidFill>
              <a:ea typeface="MS Gothic" charset="0"/>
              <a:cs typeface="MS Gothic" charset="0"/>
            </a:endParaRPr>
          </a:p>
          <a:p>
            <a:pPr>
              <a:spcBef>
                <a:spcPts val="112"/>
              </a:spcBef>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Lst>
            </a:pPr>
            <a:endParaRPr lang="en-GB" sz="2000" dirty="0">
              <a:solidFill>
                <a:srgbClr val="000000"/>
              </a:solidFill>
              <a:ea typeface="MS Gothic" charset="0"/>
              <a:cs typeface="MS Gothic" charset="0"/>
            </a:endParaRPr>
          </a:p>
        </p:txBody>
      </p:sp>
      <p:graphicFrame>
        <p:nvGraphicFramePr>
          <p:cNvPr id="11267" name="Group 3"/>
          <p:cNvGraphicFramePr>
            <a:graphicFrameLocks noGrp="1"/>
          </p:cNvGraphicFramePr>
          <p:nvPr/>
        </p:nvGraphicFramePr>
        <p:xfrm>
          <a:off x="1232527" y="2940888"/>
          <a:ext cx="3208598" cy="2315185"/>
        </p:xfrm>
        <a:graphic>
          <a:graphicData uri="http://schemas.openxmlformats.org/drawingml/2006/table">
            <a:tbl>
              <a:tblPr/>
              <a:tblGrid>
                <a:gridCol w="1500989"/>
                <a:gridCol w="1707609"/>
              </a:tblGrid>
              <a:tr h="555380">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Age</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 Broadband at home</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BBE0E3"/>
                    </a:solidFill>
                  </a:tcPr>
                </a:tc>
              </a:tr>
              <a:tr h="293216">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16-24</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86</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r>
              <a:tr h="293216">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25-34</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83</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r>
              <a:tr h="293216">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35-44</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73</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r>
              <a:tr h="293216">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45-54</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66</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r>
              <a:tr h="293216">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55-64</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63</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r>
              <a:tr h="2937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65+</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21</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r>
            </a:tbl>
          </a:graphicData>
        </a:graphic>
      </p:graphicFrame>
      <p:sp>
        <p:nvSpPr>
          <p:cNvPr id="11321" name="Rectangle 57"/>
          <p:cNvSpPr>
            <a:spLocks noChangeArrowheads="1"/>
          </p:cNvSpPr>
          <p:nvPr/>
        </p:nvSpPr>
        <p:spPr bwMode="auto">
          <a:xfrm>
            <a:off x="944479" y="1916832"/>
            <a:ext cx="4118012" cy="621557"/>
          </a:xfrm>
          <a:prstGeom prst="rect">
            <a:avLst/>
          </a:prstGeom>
          <a:noFill/>
          <a:ln w="9525">
            <a:noFill/>
            <a:round/>
            <a:headEnd/>
            <a:tailEnd/>
          </a:ln>
          <a:effectLst/>
        </p:spPr>
        <p:txBody>
          <a:bodyPr lIns="27873" tIns="51398" rIns="27873" bIns="13937"/>
          <a:lstStyle/>
          <a:p>
            <a:pPr>
              <a:lnSpc>
                <a:spcPct val="84000"/>
              </a:lnSpc>
              <a:spcBef>
                <a:spcPts val="112"/>
              </a:spcBef>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Lst>
            </a:pPr>
            <a:r>
              <a:rPr lang="en-GB" sz="1900" dirty="0">
                <a:solidFill>
                  <a:srgbClr val="000000"/>
                </a:solidFill>
                <a:ea typeface="MS Gothic" charset="0"/>
                <a:cs typeface="MS Gothic" charset="0"/>
              </a:rPr>
              <a:t>Newham </a:t>
            </a:r>
            <a:r>
              <a:rPr lang="en-GB" sz="1900" dirty="0" smtClean="0">
                <a:solidFill>
                  <a:srgbClr val="000000"/>
                </a:solidFill>
                <a:ea typeface="MS Gothic" charset="0"/>
                <a:cs typeface="MS Gothic" charset="0"/>
              </a:rPr>
              <a:t>average </a:t>
            </a:r>
            <a:r>
              <a:rPr lang="en-GB" sz="1900" dirty="0">
                <a:solidFill>
                  <a:srgbClr val="000000"/>
                </a:solidFill>
                <a:ea typeface="MS Gothic" charset="0"/>
                <a:cs typeface="MS Gothic" charset="0"/>
              </a:rPr>
              <a:t>70%</a:t>
            </a:r>
          </a:p>
          <a:p>
            <a:pPr>
              <a:lnSpc>
                <a:spcPct val="84000"/>
              </a:lnSpc>
              <a:spcBef>
                <a:spcPts val="112"/>
              </a:spcBef>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Lst>
            </a:pPr>
            <a:r>
              <a:rPr lang="en-GB" sz="1700" dirty="0">
                <a:solidFill>
                  <a:srgbClr val="000000"/>
                </a:solidFill>
                <a:ea typeface="MS Gothic" charset="0"/>
                <a:cs typeface="MS Gothic" charset="0"/>
              </a:rPr>
              <a:t>Reported national </a:t>
            </a:r>
            <a:r>
              <a:rPr lang="en-GB" sz="1700" dirty="0" smtClean="0">
                <a:solidFill>
                  <a:srgbClr val="000000"/>
                </a:solidFill>
                <a:ea typeface="MS Gothic" charset="0"/>
                <a:cs typeface="MS Gothic" charset="0"/>
              </a:rPr>
              <a:t>average </a:t>
            </a:r>
            <a:r>
              <a:rPr lang="en-GB" sz="1700" dirty="0">
                <a:solidFill>
                  <a:srgbClr val="000000"/>
                </a:solidFill>
                <a:ea typeface="MS Gothic" charset="0"/>
                <a:cs typeface="MS Gothic" charset="0"/>
              </a:rPr>
              <a:t>63% (2009 ONS).</a:t>
            </a:r>
          </a:p>
        </p:txBody>
      </p:sp>
      <p:graphicFrame>
        <p:nvGraphicFramePr>
          <p:cNvPr id="8" name="Group 3"/>
          <p:cNvGraphicFramePr>
            <a:graphicFrameLocks noGrp="1"/>
          </p:cNvGraphicFramePr>
          <p:nvPr/>
        </p:nvGraphicFramePr>
        <p:xfrm>
          <a:off x="4628432" y="3022628"/>
          <a:ext cx="3206200" cy="1660031"/>
        </p:xfrm>
        <a:graphic>
          <a:graphicData uri="http://schemas.openxmlformats.org/drawingml/2006/table">
            <a:tbl>
              <a:tblPr/>
              <a:tblGrid>
                <a:gridCol w="1479895"/>
                <a:gridCol w="1726305"/>
              </a:tblGrid>
              <a:tr h="621557">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Broad Ethnicity</a:t>
                      </a:r>
                    </a:p>
                  </a:txBody>
                  <a:tcPr marL="27613" marR="27613" marT="16970"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 Broadband at home</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BBE0E3"/>
                    </a:solidFill>
                  </a:tcPr>
                </a:tc>
              </a:tr>
              <a:tr h="34615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Asian</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74</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r>
              <a:tr h="34615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Black</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68</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3F9F9"/>
                    </a:solidFill>
                  </a:tcPr>
                </a:tc>
              </a:tr>
              <a:tr h="34615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smtClean="0">
                          <a:ln>
                            <a:noFill/>
                          </a:ln>
                          <a:solidFill>
                            <a:srgbClr val="000000"/>
                          </a:solidFill>
                          <a:effectLst/>
                          <a:latin typeface="Arial" charset="0"/>
                          <a:ea typeface="MS Gothic" charset="0"/>
                          <a:cs typeface="MS Gothic" charset="0"/>
                        </a:rPr>
                        <a:t>White</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GB" sz="1700" b="0" i="0" u="none" strike="noStrike" cap="none" normalizeH="0" baseline="0" dirty="0" smtClean="0">
                          <a:ln>
                            <a:noFill/>
                          </a:ln>
                          <a:solidFill>
                            <a:srgbClr val="000000"/>
                          </a:solidFill>
                          <a:effectLst/>
                          <a:latin typeface="Arial" charset="0"/>
                          <a:ea typeface="MS Gothic" charset="0"/>
                          <a:cs typeface="MS Gothic" charset="0"/>
                        </a:rPr>
                        <a:t>65</a:t>
                      </a:r>
                    </a:p>
                  </a:txBody>
                  <a:tcPr marL="27613" marR="27613" marT="15273" marB="14661"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E6F3F4"/>
                    </a:solidFill>
                  </a:tcPr>
                </a:tc>
              </a:tr>
            </a:tbl>
          </a:graphicData>
        </a:graphic>
      </p:graphicFrame>
      <p:sp>
        <p:nvSpPr>
          <p:cNvPr id="2" name="Rectangle 1"/>
          <p:cNvSpPr/>
          <p:nvPr/>
        </p:nvSpPr>
        <p:spPr>
          <a:xfrm>
            <a:off x="611560" y="5373216"/>
            <a:ext cx="8136904" cy="1364476"/>
          </a:xfrm>
          <a:prstGeom prst="rect">
            <a:avLst/>
          </a:prstGeom>
        </p:spPr>
        <p:txBody>
          <a:bodyPr wrap="square">
            <a:spAutoFit/>
          </a:bodyPr>
          <a:lstStyle/>
          <a:p>
            <a:pPr>
              <a:spcBef>
                <a:spcPts val="403"/>
              </a:spcBef>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 pos="5604796" algn="l"/>
              </a:tabLst>
            </a:pPr>
            <a:r>
              <a:rPr lang="en-GB" sz="1900" dirty="0" smtClean="0">
                <a:solidFill>
                  <a:srgbClr val="000000"/>
                </a:solidFill>
                <a:ea typeface="MS Gothic" charset="0"/>
                <a:cs typeface="MS Gothic" charset="0"/>
              </a:rPr>
              <a:t>NUH survey of 83 patients in the Diabetes outpatient clinic: </a:t>
            </a:r>
          </a:p>
          <a:p>
            <a:pPr marL="742390" lvl="1" indent="-285156">
              <a:spcBef>
                <a:spcPts val="360"/>
              </a:spcBef>
              <a:buClr>
                <a:srgbClr val="3366CC"/>
              </a:buClr>
              <a:buSzPct val="45000"/>
              <a:buFont typeface="Wingdings" charset="2"/>
              <a:buChar char="§"/>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 pos="5604796" algn="l"/>
              </a:tabLst>
            </a:pPr>
            <a:r>
              <a:rPr lang="en-GB" sz="1900" dirty="0" smtClean="0">
                <a:solidFill>
                  <a:srgbClr val="000000"/>
                </a:solidFill>
                <a:ea typeface="MS Gothic" charset="0"/>
                <a:cs typeface="MS Gothic" charset="0"/>
              </a:rPr>
              <a:t>69% broadband access at home: a decrease with age, ethnicity not so significant</a:t>
            </a:r>
          </a:p>
          <a:p>
            <a:pPr marL="742390" lvl="1" indent="-285156">
              <a:spcBef>
                <a:spcPts val="360"/>
              </a:spcBef>
              <a:buClr>
                <a:srgbClr val="3366CC"/>
              </a:buClr>
              <a:buSzPct val="45000"/>
              <a:buFont typeface="Wingdings" charset="2"/>
              <a:buChar char="§"/>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 pos="5604796" algn="l"/>
              </a:tabLst>
            </a:pPr>
            <a:r>
              <a:rPr lang="en-GB" sz="1900" dirty="0" smtClean="0">
                <a:solidFill>
                  <a:srgbClr val="000000"/>
                </a:solidFill>
                <a:ea typeface="MS Gothic" charset="0"/>
                <a:cs typeface="MS Gothic" charset="0"/>
              </a:rPr>
              <a:t>Over 50% interested in web-consultation</a:t>
            </a:r>
            <a:endParaRPr lang="en-GB" sz="1900" dirty="0">
              <a:solidFill>
                <a:srgbClr val="000000"/>
              </a:solidFill>
              <a:ea typeface="MS Gothic" charset="0"/>
              <a:cs typeface="MS Gothic" charset="0"/>
            </a:endParaRPr>
          </a:p>
        </p:txBody>
      </p:sp>
    </p:spTree>
    <p:extLst>
      <p:ext uri="{BB962C8B-B14F-4D97-AF65-F5344CB8AC3E}">
        <p14:creationId xmlns:p14="http://schemas.microsoft.com/office/powerpoint/2010/main" xmlns="" val="17633104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Recruiting Patient - checklist</a:t>
            </a:r>
            <a:endParaRPr lang="en-GB" b="1" dirty="0">
              <a:solidFill>
                <a:schemeClr val="tx2"/>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Would you be happy to try an online appointment via Skype?</a:t>
            </a:r>
          </a:p>
          <a:p>
            <a:pPr marL="0" lvl="0" indent="0">
              <a:buNone/>
            </a:pPr>
            <a:r>
              <a:rPr lang="en-GB" b="1" dirty="0"/>
              <a:t>If NO</a:t>
            </a:r>
            <a:r>
              <a:rPr lang="en-GB" dirty="0"/>
              <a:t>:</a:t>
            </a:r>
            <a:endParaRPr lang="en-GB" sz="3600" dirty="0"/>
          </a:p>
          <a:p>
            <a:r>
              <a:rPr lang="en-GB" dirty="0"/>
              <a:t> </a:t>
            </a:r>
            <a:r>
              <a:rPr lang="en-GB" dirty="0" smtClean="0"/>
              <a:t>Do </a:t>
            </a:r>
            <a:r>
              <a:rPr lang="en-GB" dirty="0"/>
              <a:t>not have access to computer with high speed internet connection</a:t>
            </a:r>
            <a:endParaRPr lang="en-GB" sz="3600" dirty="0"/>
          </a:p>
          <a:p>
            <a:pPr lvl="0"/>
            <a:r>
              <a:rPr lang="en-GB" dirty="0"/>
              <a:t>Wouldn’t be confident using a webcam and downloading software (and have no-one to help)</a:t>
            </a:r>
            <a:endParaRPr lang="en-GB" sz="3600" dirty="0"/>
          </a:p>
          <a:p>
            <a:pPr lvl="0"/>
            <a:r>
              <a:rPr lang="en-GB" dirty="0"/>
              <a:t>Have concern about the quality of care using a webcam</a:t>
            </a:r>
            <a:endParaRPr lang="en-GB" sz="3600" dirty="0"/>
          </a:p>
          <a:p>
            <a:pPr lvl="0"/>
            <a:r>
              <a:rPr lang="en-GB" dirty="0"/>
              <a:t>I am happy with my existing face to face appointments</a:t>
            </a:r>
            <a:endParaRPr lang="en-GB" sz="3600" dirty="0"/>
          </a:p>
          <a:p>
            <a:pPr lvl="0"/>
            <a:r>
              <a:rPr lang="en-GB" dirty="0"/>
              <a:t>Difficulties communicating in English and understanding instructions, no one to help</a:t>
            </a:r>
            <a:endParaRPr lang="en-GB" sz="3600" dirty="0"/>
          </a:p>
          <a:p>
            <a:pPr lvl="0"/>
            <a:r>
              <a:rPr lang="en-GB" dirty="0"/>
              <a:t>Other: please explain________________</a:t>
            </a:r>
            <a:endParaRPr lang="en-GB" sz="3600" dirty="0"/>
          </a:p>
          <a:p>
            <a:pPr marL="0" indent="0">
              <a:buNone/>
            </a:pPr>
            <a:r>
              <a:rPr lang="en-GB" dirty="0"/>
              <a:t> </a:t>
            </a:r>
            <a:endParaRPr lang="en-GB" sz="3600" dirty="0"/>
          </a:p>
          <a:p>
            <a:pPr marL="0" indent="0">
              <a:buNone/>
            </a:pPr>
            <a:endParaRPr lang="en-GB" dirty="0"/>
          </a:p>
        </p:txBody>
      </p:sp>
    </p:spTree>
    <p:extLst>
      <p:ext uri="{BB962C8B-B14F-4D97-AF65-F5344CB8AC3E}">
        <p14:creationId xmlns:p14="http://schemas.microsoft.com/office/powerpoint/2010/main" xmlns="" val="4172717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Consent</a:t>
            </a:r>
            <a:endParaRPr lang="en-GB" b="1"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lvl="0"/>
            <a:r>
              <a:rPr lang="en-GB" b="1" dirty="0"/>
              <a:t>If YES</a:t>
            </a:r>
            <a:r>
              <a:rPr lang="en-GB" dirty="0"/>
              <a:t> then</a:t>
            </a:r>
            <a:r>
              <a:rPr lang="en-GB" dirty="0" smtClean="0"/>
              <a:t>:</a:t>
            </a:r>
            <a:endParaRPr lang="en-GB" sz="3600" dirty="0"/>
          </a:p>
          <a:p>
            <a:pPr lvl="1"/>
            <a:r>
              <a:rPr lang="en-GB" sz="2400" dirty="0"/>
              <a:t>Do </a:t>
            </a:r>
            <a:r>
              <a:rPr lang="en-GB" sz="2400" dirty="0" smtClean="0"/>
              <a:t>you </a:t>
            </a:r>
            <a:r>
              <a:rPr lang="en-GB" sz="2400" dirty="0"/>
              <a:t>have a webcam? </a:t>
            </a:r>
            <a:r>
              <a:rPr lang="en-GB" sz="2400" dirty="0" smtClean="0"/>
              <a:t>(If not, can you provide them with one?)</a:t>
            </a:r>
            <a:endParaRPr lang="en-GB" sz="2400" dirty="0"/>
          </a:p>
          <a:p>
            <a:pPr lvl="1"/>
            <a:r>
              <a:rPr lang="en-GB" sz="2400" dirty="0" smtClean="0"/>
              <a:t>Have you used Skype/ are you happy to download Skype or do you have someone at home who can help</a:t>
            </a:r>
          </a:p>
          <a:p>
            <a:pPr lvl="1"/>
            <a:r>
              <a:rPr lang="en-GB" sz="2400" dirty="0" smtClean="0"/>
              <a:t>Would you </a:t>
            </a:r>
            <a:r>
              <a:rPr lang="en-GB" sz="2400" dirty="0"/>
              <a:t>object if </a:t>
            </a:r>
            <a:r>
              <a:rPr lang="en-GB" sz="2400" dirty="0" smtClean="0"/>
              <a:t>your </a:t>
            </a:r>
            <a:r>
              <a:rPr lang="en-GB" sz="2400" dirty="0"/>
              <a:t>web session was recorded and added to </a:t>
            </a:r>
            <a:r>
              <a:rPr lang="en-GB" sz="2400" dirty="0" smtClean="0"/>
              <a:t>your </a:t>
            </a:r>
            <a:r>
              <a:rPr lang="en-GB" sz="2400" dirty="0"/>
              <a:t>patient notes, if this were an option? (although it isn’t yet)</a:t>
            </a:r>
          </a:p>
          <a:p>
            <a:pPr lvl="1"/>
            <a:r>
              <a:rPr lang="en-GB" sz="2400" dirty="0"/>
              <a:t>Do we have </a:t>
            </a:r>
            <a:r>
              <a:rPr lang="en-GB" sz="2400" dirty="0" smtClean="0"/>
              <a:t>your </a:t>
            </a:r>
            <a:r>
              <a:rPr lang="en-GB" sz="2400" dirty="0"/>
              <a:t>current e-mail </a:t>
            </a:r>
            <a:r>
              <a:rPr lang="en-GB" sz="2400" dirty="0" smtClean="0"/>
              <a:t>address, phone number, Skype ID </a:t>
            </a:r>
            <a:r>
              <a:rPr lang="en-GB" sz="2400" dirty="0"/>
              <a:t>on </a:t>
            </a:r>
            <a:r>
              <a:rPr lang="en-GB" sz="2400" dirty="0" smtClean="0"/>
              <a:t>our database?</a:t>
            </a:r>
          </a:p>
          <a:p>
            <a:pPr lvl="1"/>
            <a:r>
              <a:rPr lang="en-GB" sz="2400" dirty="0" smtClean="0"/>
              <a:t>Are you happy to be contacted by a member of our team later to get your feedback</a:t>
            </a:r>
            <a:r>
              <a:rPr lang="en-GB" sz="3200" dirty="0" smtClean="0"/>
              <a:t>?</a:t>
            </a:r>
          </a:p>
          <a:p>
            <a:pPr marL="457200" lvl="1" indent="0">
              <a:buNone/>
            </a:pPr>
            <a:r>
              <a:rPr lang="en-GB" sz="3200" b="1" dirty="0" smtClean="0"/>
              <a:t>Verbal consent</a:t>
            </a:r>
          </a:p>
          <a:p>
            <a:pPr marL="457200" lvl="1" indent="0">
              <a:buNone/>
            </a:pPr>
            <a:r>
              <a:rPr lang="en-GB" sz="3200" b="1" dirty="0" smtClean="0"/>
              <a:t>Request Patient to send you Skype contact request</a:t>
            </a:r>
          </a:p>
          <a:p>
            <a:pPr marL="457200" lvl="1" indent="0">
              <a:buNone/>
            </a:pPr>
            <a:r>
              <a:rPr lang="en-GB" sz="3200" b="1" dirty="0" smtClean="0"/>
              <a:t>Inform GP</a:t>
            </a:r>
          </a:p>
          <a:p>
            <a:pPr lvl="1"/>
            <a:endParaRPr lang="en-GB" sz="3200" dirty="0"/>
          </a:p>
          <a:p>
            <a:pPr marL="457200" lvl="1" indent="0">
              <a:buNone/>
            </a:pPr>
            <a:endParaRPr lang="en-GB" sz="3200" dirty="0" smtClean="0"/>
          </a:p>
          <a:p>
            <a:pPr lvl="1"/>
            <a:endParaRPr lang="en-GB" sz="3200" dirty="0"/>
          </a:p>
          <a:p>
            <a:endParaRPr lang="en-GB" sz="3600" dirty="0"/>
          </a:p>
          <a:p>
            <a:endParaRPr lang="en-GB" dirty="0"/>
          </a:p>
        </p:txBody>
      </p:sp>
    </p:spTree>
    <p:extLst>
      <p:ext uri="{BB962C8B-B14F-4D97-AF65-F5344CB8AC3E}">
        <p14:creationId xmlns:p14="http://schemas.microsoft.com/office/powerpoint/2010/main" xmlns="" val="2203245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Set </a:t>
            </a:r>
            <a:r>
              <a:rPr lang="en-GB" b="1" dirty="0">
                <a:solidFill>
                  <a:schemeClr val="tx2"/>
                </a:solidFill>
              </a:rPr>
              <a:t>U</a:t>
            </a:r>
            <a:r>
              <a:rPr lang="en-GB" b="1" dirty="0" smtClean="0">
                <a:solidFill>
                  <a:schemeClr val="tx2"/>
                </a:solidFill>
              </a:rPr>
              <a:t>p the Clinic</a:t>
            </a:r>
            <a:endParaRPr lang="en-GB" b="1" dirty="0">
              <a:solidFill>
                <a:schemeClr val="tx2"/>
              </a:solidFill>
            </a:endParaRPr>
          </a:p>
        </p:txBody>
      </p:sp>
      <p:sp>
        <p:nvSpPr>
          <p:cNvPr id="3" name="Content Placeholder 2"/>
          <p:cNvSpPr>
            <a:spLocks noGrp="1"/>
          </p:cNvSpPr>
          <p:nvPr>
            <p:ph idx="1"/>
          </p:nvPr>
        </p:nvSpPr>
        <p:spPr>
          <a:xfrm>
            <a:off x="457200" y="1412777"/>
            <a:ext cx="8075240" cy="3024336"/>
          </a:xfrm>
        </p:spPr>
        <p:txBody>
          <a:bodyPr/>
          <a:lstStyle/>
          <a:p>
            <a:r>
              <a:rPr lang="en-GB" dirty="0" smtClean="0"/>
              <a:t>Virtual clinic or </a:t>
            </a:r>
          </a:p>
          <a:p>
            <a:r>
              <a:rPr lang="en-GB" dirty="0" smtClean="0"/>
              <a:t>Mixed clinic Virtual/Webcam/Online     </a:t>
            </a:r>
            <a:endParaRPr lang="en-GB" dirty="0"/>
          </a:p>
          <a:p>
            <a:pPr marL="0" indent="0">
              <a:buNone/>
            </a:pPr>
            <a:r>
              <a:rPr lang="en-GB" dirty="0" smtClean="0"/>
              <a:t>follow up slots</a:t>
            </a:r>
          </a:p>
          <a:p>
            <a:r>
              <a:rPr lang="en-GB" dirty="0" smtClean="0"/>
              <a:t>Timing </a:t>
            </a:r>
          </a:p>
          <a:p>
            <a:r>
              <a:rPr lang="en-GB" dirty="0" smtClean="0"/>
              <a:t>Ad hoc or Patient Initiated contacts</a:t>
            </a:r>
          </a:p>
          <a:p>
            <a:endParaRPr lang="en-GB" dirty="0" smtClean="0"/>
          </a:p>
          <a:p>
            <a:endParaRPr lang="en-GB" dirty="0"/>
          </a:p>
        </p:txBody>
      </p:sp>
      <p:pic>
        <p:nvPicPr>
          <p:cNvPr id="4" name="Picture 4" descr="Gary Smith cartoon of a stressed journalis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52120" y="4254202"/>
            <a:ext cx="3491880" cy="26263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49706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11560" y="1772816"/>
            <a:ext cx="7848872" cy="5085184"/>
          </a:xfrm>
          <a:ln/>
        </p:spPr>
        <p:txBody>
          <a:bodyPr tIns="42072">
            <a:normAutofit fontScale="90000"/>
          </a:bodyPr>
          <a:lstStyle/>
          <a:p>
            <a:pPr algn="l"/>
            <a:r>
              <a:rPr lang="en-GB" sz="1400" dirty="0"/>
              <a:t>Dear ………</a:t>
            </a:r>
            <a:br>
              <a:rPr lang="en-GB" sz="1400" dirty="0"/>
            </a:br>
            <a:r>
              <a:rPr lang="en-GB" sz="1400" dirty="0"/>
              <a:t> </a:t>
            </a:r>
            <a:br>
              <a:rPr lang="en-GB" sz="1400" dirty="0"/>
            </a:br>
            <a:r>
              <a:rPr lang="en-GB" sz="1400" dirty="0"/>
              <a:t>We are pleased to confirm than an appointment has been made for you as follows:</a:t>
            </a:r>
            <a:br>
              <a:rPr lang="en-GB" sz="1400" dirty="0"/>
            </a:br>
            <a:r>
              <a:rPr lang="en-GB" sz="1400" dirty="0"/>
              <a:t> </a:t>
            </a:r>
            <a:br>
              <a:rPr lang="en-GB" sz="1400" dirty="0"/>
            </a:br>
            <a:r>
              <a:rPr lang="en-GB" sz="1400" dirty="0"/>
              <a:t>Clinic:			Diabetes Follow- up: Web-based</a:t>
            </a:r>
            <a:br>
              <a:rPr lang="en-GB" sz="1400" dirty="0"/>
            </a:br>
            <a:r>
              <a:rPr lang="en-GB" sz="1400" dirty="0"/>
              <a:t>Consultant:		</a:t>
            </a:r>
            <a:r>
              <a:rPr lang="en-GB" sz="1400" dirty="0" smtClean="0"/>
              <a:t>	Dr </a:t>
            </a:r>
            <a:r>
              <a:rPr lang="en-GB" sz="1400" dirty="0"/>
              <a:t>S Vijayaraghavan</a:t>
            </a:r>
            <a:br>
              <a:rPr lang="en-GB" sz="1400" dirty="0"/>
            </a:br>
            <a:r>
              <a:rPr lang="en-GB" sz="1400" dirty="0"/>
              <a:t>Appointment Date &amp; Time</a:t>
            </a:r>
            <a:br>
              <a:rPr lang="en-GB" sz="1400" dirty="0"/>
            </a:br>
            <a:r>
              <a:rPr lang="en-GB" sz="1400" dirty="0"/>
              <a:t> </a:t>
            </a:r>
            <a:br>
              <a:rPr lang="en-GB" sz="1400" dirty="0"/>
            </a:br>
            <a:r>
              <a:rPr lang="en-GB" sz="1400" dirty="0"/>
              <a:t>The Diabetes Team at NUHT is carrying out an award-winning project exploring the role of web-based follow-up for patients with diabetes. It is hoped that offering patients the opportunity to have some of their follow-up appointments remotely using web-cams and readily available software will make it more convenient and improve efficiency.</a:t>
            </a:r>
            <a:br>
              <a:rPr lang="en-GB" sz="1400" dirty="0"/>
            </a:br>
            <a:r>
              <a:rPr lang="en-GB" sz="1400" dirty="0"/>
              <a:t>Thank you for offering to try this. </a:t>
            </a:r>
            <a:r>
              <a:rPr lang="en-GB" sz="1400" b="1" dirty="0"/>
              <a:t>You do not need to attend the clinic for your web-based appointment</a:t>
            </a:r>
            <a:r>
              <a:rPr lang="en-GB" sz="1400" dirty="0"/>
              <a:t>. You will receive an email shortly providing you with a web link to enable you to download software that you will need to participate in the remote appointment. You will also be provided with details of a helpline number to contact if you have problems with this or any other concerns, or if you wish to change your web-based appointment to a regular clinic visit.  </a:t>
            </a:r>
            <a:br>
              <a:rPr lang="en-GB" sz="1400" dirty="0"/>
            </a:br>
            <a:r>
              <a:rPr lang="en-GB" sz="1400" dirty="0"/>
              <a:t> </a:t>
            </a:r>
            <a:br>
              <a:rPr lang="en-GB" sz="1400" dirty="0"/>
            </a:br>
            <a:r>
              <a:rPr lang="en-GB" sz="1400" dirty="0"/>
              <a:t>You are being offered this appointment via web-cam as you have agreed to try this new consultation system. You can change back to your usual appointment system at any time if you wish.  </a:t>
            </a:r>
            <a:br>
              <a:rPr lang="en-GB" sz="1400" dirty="0"/>
            </a:br>
            <a:r>
              <a:rPr lang="en-GB" sz="1400" dirty="0"/>
              <a:t> </a:t>
            </a:r>
            <a:br>
              <a:rPr lang="en-GB" sz="1400" dirty="0"/>
            </a:br>
            <a:r>
              <a:rPr lang="en-GB" sz="1400" dirty="0"/>
              <a:t>Please contact Tracey Partlett, Diabetes Unit administrator, on </a:t>
            </a:r>
            <a:r>
              <a:rPr lang="en-GB" sz="1400" dirty="0" smtClean="0"/>
              <a:t>…….. if </a:t>
            </a:r>
            <a:r>
              <a:rPr lang="en-GB" sz="1400" dirty="0"/>
              <a:t>you have any queries </a:t>
            </a:r>
            <a:br>
              <a:rPr lang="en-GB" sz="1400" dirty="0"/>
            </a:br>
            <a:r>
              <a:rPr lang="en-GB" sz="1400" dirty="0"/>
              <a:t> </a:t>
            </a:r>
            <a:br>
              <a:rPr lang="en-GB" sz="1400" dirty="0"/>
            </a:br>
            <a:r>
              <a:rPr lang="en-GB" sz="1400" dirty="0"/>
              <a:t>Yours sincerely</a:t>
            </a:r>
            <a:br>
              <a:rPr lang="en-GB" sz="1400" dirty="0"/>
            </a:br>
            <a:r>
              <a:rPr lang="en-GB" sz="1400" dirty="0"/>
              <a:t>Booking Clerk</a:t>
            </a:r>
            <a:br>
              <a:rPr lang="en-GB" sz="1400" dirty="0"/>
            </a:br>
            <a:endParaRPr lang="en-GB" sz="1400" b="1" dirty="0">
              <a:solidFill>
                <a:srgbClr val="0051A2"/>
              </a:solidFill>
            </a:endParaRPr>
          </a:p>
        </p:txBody>
      </p:sp>
      <p:sp>
        <p:nvSpPr>
          <p:cNvPr id="12322" name="Text Box 34"/>
          <p:cNvSpPr txBox="1">
            <a:spLocks noChangeArrowheads="1"/>
          </p:cNvSpPr>
          <p:nvPr/>
        </p:nvSpPr>
        <p:spPr bwMode="auto">
          <a:xfrm>
            <a:off x="1187624" y="1376772"/>
            <a:ext cx="6624736" cy="468052"/>
          </a:xfrm>
          <a:prstGeom prst="rect">
            <a:avLst/>
          </a:prstGeom>
          <a:noFill/>
          <a:ln w="9360">
            <a:noFill/>
            <a:miter lim="800000"/>
            <a:headEnd/>
            <a:tailEnd/>
          </a:ln>
          <a:effectLst/>
        </p:spPr>
        <p:txBody>
          <a:bodyPr lIns="27873" tIns="30326" rIns="27873" bIns="13937"/>
          <a:lstStyle/>
          <a:p>
            <a:pPr>
              <a:spcAft>
                <a:spcPts val="441"/>
              </a:spcAft>
              <a:tabLst>
                <a:tab pos="224192" algn="l"/>
                <a:tab pos="448384" algn="l"/>
                <a:tab pos="672575" algn="l"/>
                <a:tab pos="896767" algn="l"/>
                <a:tab pos="1120959" algn="l"/>
                <a:tab pos="1345151" algn="l"/>
                <a:tab pos="1569343" algn="l"/>
                <a:tab pos="1793535" algn="l"/>
                <a:tab pos="2017726" algn="l"/>
                <a:tab pos="2241918" algn="l"/>
                <a:tab pos="2466110" algn="l"/>
                <a:tab pos="2690302" algn="l"/>
                <a:tab pos="2914494" algn="l"/>
                <a:tab pos="3138686" algn="l"/>
                <a:tab pos="3362877" algn="l"/>
                <a:tab pos="3587069" algn="l"/>
                <a:tab pos="3811261" algn="l"/>
                <a:tab pos="4035453" algn="l"/>
                <a:tab pos="4259645" algn="l"/>
                <a:tab pos="4483837" algn="l"/>
                <a:tab pos="4708028" algn="l"/>
                <a:tab pos="4932220" algn="l"/>
                <a:tab pos="5156412" algn="l"/>
                <a:tab pos="5380604" algn="l"/>
                <a:tab pos="5604796" algn="l"/>
              </a:tabLst>
            </a:pPr>
            <a:endParaRPr lang="en-GB" sz="1900" dirty="0">
              <a:solidFill>
                <a:srgbClr val="000000"/>
              </a:solidFill>
              <a:ea typeface="MS Gothic" charset="0"/>
              <a:cs typeface="MS Gothic" charset="0"/>
            </a:endParaRPr>
          </a:p>
        </p:txBody>
      </p:sp>
      <p:sp>
        <p:nvSpPr>
          <p:cNvPr id="2" name="TextBox 1"/>
          <p:cNvSpPr txBox="1"/>
          <p:nvPr/>
        </p:nvSpPr>
        <p:spPr>
          <a:xfrm>
            <a:off x="827584" y="764704"/>
            <a:ext cx="7488832" cy="584775"/>
          </a:xfrm>
          <a:prstGeom prst="rect">
            <a:avLst/>
          </a:prstGeom>
          <a:noFill/>
        </p:spPr>
        <p:txBody>
          <a:bodyPr wrap="square" rtlCol="0">
            <a:spAutoFit/>
          </a:bodyPr>
          <a:lstStyle/>
          <a:p>
            <a:pPr algn="ctr"/>
            <a:r>
              <a:rPr lang="en-GB" sz="3200" b="1" dirty="0" smtClean="0">
                <a:solidFill>
                  <a:schemeClr val="tx2"/>
                </a:solidFill>
              </a:rPr>
              <a:t>Modify the clinic appointment letter</a:t>
            </a:r>
            <a:endParaRPr lang="en-GB" sz="3200" b="1" dirty="0">
              <a:solidFill>
                <a:schemeClr val="tx2"/>
              </a:solidFill>
            </a:endParaRPr>
          </a:p>
        </p:txBody>
      </p:sp>
    </p:spTree>
    <p:extLst>
      <p:ext uri="{BB962C8B-B14F-4D97-AF65-F5344CB8AC3E}">
        <p14:creationId xmlns:p14="http://schemas.microsoft.com/office/powerpoint/2010/main" xmlns="" val="17255392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48680"/>
            <a:ext cx="8352928" cy="5078313"/>
          </a:xfrm>
          <a:prstGeom prst="rect">
            <a:avLst/>
          </a:prstGeom>
        </p:spPr>
        <p:txBody>
          <a:bodyPr wrap="square">
            <a:spAutoFit/>
          </a:bodyPr>
          <a:lstStyle/>
          <a:p>
            <a:r>
              <a:rPr lang="en-GB" dirty="0"/>
              <a:t>Dear</a:t>
            </a:r>
          </a:p>
          <a:p>
            <a:r>
              <a:rPr lang="en-GB" dirty="0"/>
              <a:t> </a:t>
            </a:r>
          </a:p>
          <a:p>
            <a:r>
              <a:rPr lang="en-GB" dirty="0"/>
              <a:t>We have noticed that you have been unable to keep your appointments with the Diabetes Clinic recently.</a:t>
            </a:r>
          </a:p>
          <a:p>
            <a:r>
              <a:rPr lang="en-GB" dirty="0"/>
              <a:t>We recently completed a successful project looking at the use of Skype based appointments in diabetes, and we have now started to offer this as a new service for people with diabetes attending our clinic. We are now able to conduct a diabetes consultation with you via the internet using SKYPE. If you use this service you will not be expected to come to the clinic, but will be able to contact Dr Vijayaraghavan (your consultant) or Teresa O’Shea (your diabetes nurse) online.</a:t>
            </a:r>
          </a:p>
          <a:p>
            <a:r>
              <a:rPr lang="en-GB" dirty="0"/>
              <a:t>If you would find this more convenient and are interested, please call 0208 586 5240 or email </a:t>
            </a:r>
            <a:r>
              <a:rPr lang="en-GB" u="sng" dirty="0">
                <a:hlinkClick r:id="rId2"/>
              </a:rPr>
              <a:t>web.cam@nhs.net</a:t>
            </a:r>
            <a:endParaRPr lang="en-GB" dirty="0"/>
          </a:p>
          <a:p>
            <a:r>
              <a:rPr lang="en-GB" dirty="0"/>
              <a:t>We look forward to hearing from you</a:t>
            </a:r>
          </a:p>
          <a:p>
            <a:r>
              <a:rPr lang="en-GB" dirty="0"/>
              <a:t> </a:t>
            </a:r>
          </a:p>
          <a:p>
            <a:r>
              <a:rPr lang="en-GB" dirty="0"/>
              <a:t>With best wishes</a:t>
            </a:r>
          </a:p>
          <a:p>
            <a:r>
              <a:rPr lang="en-GB" dirty="0"/>
              <a:t> </a:t>
            </a:r>
          </a:p>
          <a:p>
            <a:r>
              <a:rPr lang="en-GB" dirty="0"/>
              <a:t>Tracey Partlett</a:t>
            </a:r>
          </a:p>
          <a:p>
            <a:r>
              <a:rPr lang="en-GB" dirty="0"/>
              <a:t>Diabetes Clinic Administrator</a:t>
            </a:r>
          </a:p>
        </p:txBody>
      </p:sp>
    </p:spTree>
    <p:extLst>
      <p:ext uri="{BB962C8B-B14F-4D97-AF65-F5344CB8AC3E}">
        <p14:creationId xmlns:p14="http://schemas.microsoft.com/office/powerpoint/2010/main" xmlns="" val="2108383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533</Words>
  <Application>Microsoft Office PowerPoint</Application>
  <PresentationFormat>On-screen Show (4:3)</PresentationFormat>
  <Paragraphs>154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Setting up a Skype Clinic</vt:lpstr>
      <vt:lpstr>Slide 2</vt:lpstr>
      <vt:lpstr>Identifying &amp; Recruiting Patients</vt:lpstr>
      <vt:lpstr>Newham background data</vt:lpstr>
      <vt:lpstr>Recruiting Patient - checklist</vt:lpstr>
      <vt:lpstr>Consent</vt:lpstr>
      <vt:lpstr>Set Up the Clinic</vt:lpstr>
      <vt:lpstr>Dear ………   We are pleased to confirm than an appointment has been made for you as follows:   Clinic:   Diabetes Follow- up: Web-based Consultant:   Dr S Vijayaraghavan Appointment Date &amp; Time   The Diabetes Team at NUHT is carrying out an award-winning project exploring the role of web-based follow-up for patients with diabetes. It is hoped that offering patients the opportunity to have some of their follow-up appointments remotely using web-cams and readily available software will make it more convenient and improve efficiency. Thank you for offering to try this. You do not need to attend the clinic for your web-based appointment. You will receive an email shortly providing you with a web link to enable you to download software that you will need to participate in the remote appointment. You will also be provided with details of a helpline number to contact if you have problems with this or any other concerns, or if you wish to change your web-based appointment to a regular clinic visit.     You are being offered this appointment via web-cam as you have agreed to try this new consultation system. You can change back to your usual appointment system at any time if you wish.     Please contact Tracey Partlett, Diabetes Unit administrator, on …….. if you have any queries    Yours sincerely Booking Clerk </vt:lpstr>
      <vt:lpstr>Slide 9</vt:lpstr>
      <vt:lpstr>Capture all information!</vt:lpstr>
      <vt:lpstr>Do not forget</vt:lpstr>
      <vt:lpstr>Thank You</vt:lpstr>
    </vt:vector>
  </TitlesOfParts>
  <Company>Barts Health NHS Trust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Shanti Vijayaraghavan</dc:creator>
  <cp:lastModifiedBy>shanti.vijayaraghava</cp:lastModifiedBy>
  <cp:revision>17</cp:revision>
  <dcterms:created xsi:type="dcterms:W3CDTF">2015-08-21T10:45:17Z</dcterms:created>
  <dcterms:modified xsi:type="dcterms:W3CDTF">2015-08-24T12:26:30Z</dcterms:modified>
</cp:coreProperties>
</file>