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</p:sldMasterIdLst>
  <p:notesMasterIdLst>
    <p:notesMasterId r:id="rId12"/>
  </p:notes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CA9FC-38A5-4E9D-AFFF-60F490426E91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F66E1-2EBA-4EB1-A452-62EF801E5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0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33EF1-9BE1-3F46-AC92-B087BE00A5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https://www.youtube.com/embed/4bVQGwtjWk4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844300"/>
            <a:ext cx="7398468" cy="997196"/>
          </a:xfrm>
        </p:spPr>
        <p:txBody>
          <a:bodyPr anchor="b" anchorCtr="0"/>
          <a:lstStyle>
            <a:lvl1pPr>
              <a:defRPr sz="3240"/>
            </a:lvl1pPr>
          </a:lstStyle>
          <a:p>
            <a:r>
              <a:rPr lang="en-GB" dirty="0"/>
              <a:t>Title of Presentation</a:t>
            </a:r>
            <a:br>
              <a:rPr lang="en-GB" dirty="0"/>
            </a:br>
            <a:r>
              <a:rPr lang="en-GB" dirty="0"/>
              <a:t>Title line 2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975503"/>
            <a:ext cx="7398468" cy="4819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6" y="2473666"/>
            <a:ext cx="7398043" cy="406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 b="0" i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[Month] [Year]</a:t>
            </a:r>
            <a:endParaRPr lang="en-US" dirty="0"/>
          </a:p>
        </p:txBody>
      </p:sp>
      <p:pic>
        <p:nvPicPr>
          <p:cNvPr id="10" name="Picture 9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4133505"/>
            <a:ext cx="2322438" cy="6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200734" cy="3456000"/>
          </a:xfrm>
        </p:spPr>
        <p:txBody>
          <a:bodyPr/>
          <a:lstStyle>
            <a:lvl1pPr marL="324000" indent="-324000">
              <a:spcBef>
                <a:spcPts val="900"/>
              </a:spcBef>
              <a:buFont typeface="+mj-lt"/>
              <a:buAutoNum type="arabicPeriod"/>
              <a:defRPr sz="1800"/>
            </a:lvl1pPr>
            <a:lvl2pPr marL="324000" indent="-324000">
              <a:spcBef>
                <a:spcPts val="900"/>
              </a:spcBef>
              <a:buFont typeface="+mj-lt"/>
              <a:buAutoNum type="arabicPeriod"/>
              <a:defRPr sz="1800" b="1">
                <a:solidFill>
                  <a:srgbClr val="E30514"/>
                </a:solidFill>
              </a:defRPr>
            </a:lvl2pPr>
            <a:lvl3pPr marL="324000" indent="-324000">
              <a:spcBef>
                <a:spcPts val="900"/>
              </a:spcBef>
              <a:buSzPct val="100000"/>
              <a:buFont typeface="+mj-lt"/>
              <a:buAutoNum type="arabicPeriod"/>
              <a:defRPr sz="1800"/>
            </a:lvl3pPr>
            <a:lvl4pPr marL="324000" indent="-324000">
              <a:spcBef>
                <a:spcPts val="900"/>
              </a:spcBef>
              <a:buSzPct val="100000"/>
              <a:buFont typeface="+mj-lt"/>
              <a:buAutoNum type="arabicPeriod"/>
              <a:defRPr sz="1800"/>
            </a:lvl4pPr>
            <a:lvl5pPr marL="324000" indent="-324000">
              <a:spcBef>
                <a:spcPts val="900"/>
              </a:spcBef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7"/>
            <a:ext cx="839377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Contents</a:t>
            </a:r>
          </a:p>
        </p:txBody>
      </p:sp>
      <p:pic>
        <p:nvPicPr>
          <p:cNvPr id="10" name="Picture 9" descr="logolarge600.png">
            <a:extLst>
              <a:ext uri="{FF2B5EF4-FFF2-40B4-BE49-F238E27FC236}">
                <a16:creationId xmlns:a16="http://schemas.microsoft.com/office/drawing/2014/main" id="{14DCD3EE-0F9B-45F8-A67B-9FECC8EA2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62" y="162649"/>
            <a:ext cx="1056406" cy="3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2" y="1349999"/>
            <a:ext cx="7192268" cy="345600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large600.png">
            <a:extLst>
              <a:ext uri="{FF2B5EF4-FFF2-40B4-BE49-F238E27FC236}">
                <a16:creationId xmlns:a16="http://schemas.microsoft.com/office/drawing/2014/main" id="{6A27596F-AA5B-4FB8-A054-36989CF73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62" y="162649"/>
            <a:ext cx="1056406" cy="3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50000"/>
            <a:ext cx="7192268" cy="3297064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7" y="4764690"/>
            <a:ext cx="7191375" cy="204432"/>
          </a:xfrm>
        </p:spPr>
        <p:txBody>
          <a:bodyPr/>
          <a:lstStyle>
            <a:lvl1pPr>
              <a:defRPr sz="1080" baseline="0"/>
            </a:lvl1pPr>
          </a:lstStyle>
          <a:p>
            <a:pPr lvl="0"/>
            <a:r>
              <a:rPr lang="en-GB" dirty="0"/>
              <a:t>Click to edit chart reference style</a:t>
            </a:r>
          </a:p>
        </p:txBody>
      </p:sp>
      <p:pic>
        <p:nvPicPr>
          <p:cNvPr id="10" name="Picture 9" descr="logolarge600.png">
            <a:extLst>
              <a:ext uri="{FF2B5EF4-FFF2-40B4-BE49-F238E27FC236}">
                <a16:creationId xmlns:a16="http://schemas.microsoft.com/office/drawing/2014/main" id="{0E261997-E764-490B-B7D8-076490F66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62" y="162649"/>
            <a:ext cx="1056406" cy="3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1280177"/>
            <a:ext cx="7398468" cy="553998"/>
          </a:xfrm>
        </p:spPr>
        <p:txBody>
          <a:bodyPr anchor="b" anchorCtr="0"/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Coloured divider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1961977"/>
            <a:ext cx="7398468" cy="112514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595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>
            <a:lvl1pPr>
              <a:defRPr lang="en-US" sz="306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9999"/>
            <a:ext cx="4122000" cy="3456000"/>
          </a:xfrm>
        </p:spPr>
        <p:txBody>
          <a:bodyPr/>
          <a:lstStyle>
            <a:lvl1pPr>
              <a:defRPr lang="en-US" sz="1800" dirty="0" smtClean="0"/>
            </a:lvl1pPr>
            <a:lvl2pPr>
              <a:defRPr sz="1800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9999"/>
            <a:ext cx="4122000" cy="3456000"/>
          </a:xfrm>
        </p:spPr>
        <p:txBody>
          <a:bodyPr/>
          <a:lstStyle>
            <a:lvl1pPr>
              <a:defRPr sz="1800" baseline="0"/>
            </a:lvl1pPr>
            <a:lvl2pPr>
              <a:defRPr sz="1800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45"/>
            </a:lvl1pPr>
          </a:lstStyle>
          <a:p>
            <a:r>
              <a:rPr lang="en-US" dirty="0"/>
              <a:t>01.01.17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45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large600.png">
            <a:extLst>
              <a:ext uri="{FF2B5EF4-FFF2-40B4-BE49-F238E27FC236}">
                <a16:creationId xmlns:a16="http://schemas.microsoft.com/office/drawing/2014/main" id="{7AC52A05-CBF2-4161-886A-FC0657538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62" y="162649"/>
            <a:ext cx="1056406" cy="3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2" y="567000"/>
            <a:ext cx="6836199" cy="1053173"/>
          </a:xfrm>
        </p:spPr>
        <p:txBody>
          <a:bodyPr/>
          <a:lstStyle>
            <a:lvl1pPr>
              <a:lnSpc>
                <a:spcPts val="4320"/>
              </a:lnSpc>
              <a:spcAft>
                <a:spcPts val="1350"/>
              </a:spcAft>
              <a:defRPr sz="297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“Pull out statement or quote slide” use bold italic font for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45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bVQGwtjWk4"/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37" y="1555366"/>
            <a:ext cx="4212001" cy="3237549"/>
          </a:xfrm>
        </p:spPr>
        <p:txBody>
          <a:bodyPr/>
          <a:lstStyle>
            <a:lvl1pPr marL="0" indent="0">
              <a:spcBef>
                <a:spcPts val="900"/>
              </a:spcBef>
              <a:buFont typeface="+mj-lt"/>
              <a:buNone/>
              <a:defRPr sz="1800"/>
            </a:lvl1pPr>
            <a:lvl2pPr marL="0" indent="0">
              <a:spcBef>
                <a:spcPts val="900"/>
              </a:spcBef>
              <a:buFont typeface="+mj-lt"/>
              <a:buNone/>
              <a:defRPr sz="1800" b="1">
                <a:solidFill>
                  <a:schemeClr val="tx2"/>
                </a:solidFill>
              </a:defRPr>
            </a:lvl2pPr>
            <a:lvl3pPr marL="0" indent="0">
              <a:spcBef>
                <a:spcPts val="900"/>
              </a:spcBef>
              <a:buSzPct val="100000"/>
              <a:buFont typeface="+mj-lt"/>
              <a:buNone/>
              <a:defRPr sz="1800"/>
            </a:lvl3pPr>
            <a:lvl4pPr marL="0" indent="0">
              <a:spcBef>
                <a:spcPts val="900"/>
              </a:spcBef>
              <a:buSzPct val="100000"/>
              <a:buFont typeface="+mj-lt"/>
              <a:buNone/>
              <a:defRPr sz="1800"/>
            </a:lvl4pPr>
            <a:lvl5pPr marL="0" indent="0">
              <a:spcBef>
                <a:spcPts val="900"/>
              </a:spcBef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2" y="266158"/>
            <a:ext cx="6091133" cy="204272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8"/>
            <a:ext cx="8393770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About </a:t>
            </a:r>
            <a:r>
              <a:rPr lang="en-GB" sz="3420" dirty="0">
                <a:latin typeface="+mj-lt"/>
              </a:rPr>
              <a:t>us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18656" y="4033156"/>
            <a:ext cx="2479675" cy="782923"/>
          </a:xfrm>
          <a:prstGeom prst="rect">
            <a:avLst/>
          </a:prstGeom>
          <a:solidFill>
            <a:srgbClr val="E30514"/>
          </a:solidFill>
        </p:spPr>
        <p:txBody>
          <a:bodyPr wrap="none" rtlCol="0">
            <a:noAutofit/>
          </a:bodyPr>
          <a:lstStyle/>
          <a:p>
            <a:r>
              <a:rPr lang="en-US" sz="1260" dirty="0">
                <a:solidFill>
                  <a:srgbClr val="FFFFFF"/>
                </a:solidFill>
                <a:latin typeface="+mj-lt"/>
              </a:rPr>
              <a:t>We shine a light on </a:t>
            </a:r>
            <a:br>
              <a:rPr lang="en-US" sz="1260" dirty="0">
                <a:solidFill>
                  <a:srgbClr val="FFFFFF"/>
                </a:solidFill>
                <a:latin typeface="+mj-lt"/>
              </a:rPr>
            </a:br>
            <a:r>
              <a:rPr lang="en-US" sz="1260" dirty="0">
                <a:solidFill>
                  <a:srgbClr val="FFFFFF"/>
                </a:solidFill>
                <a:latin typeface="+mj-lt"/>
              </a:rPr>
              <a:t>how to make successful </a:t>
            </a:r>
            <a:br>
              <a:rPr lang="en-US" sz="1260" dirty="0">
                <a:solidFill>
                  <a:srgbClr val="FFFFFF"/>
                </a:solidFill>
                <a:latin typeface="+mj-lt"/>
              </a:rPr>
            </a:br>
            <a:r>
              <a:rPr lang="en-US" sz="1260" dirty="0">
                <a:solidFill>
                  <a:srgbClr val="FFFFFF"/>
                </a:solidFill>
                <a:latin typeface="+mj-lt"/>
              </a:rPr>
              <a:t>change happen</a:t>
            </a:r>
          </a:p>
        </p:txBody>
      </p:sp>
      <p:pic>
        <p:nvPicPr>
          <p:cNvPr id="12" name="Picture 11" descr="shap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48" y="1114699"/>
            <a:ext cx="2912540" cy="274364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3" name="Picture 12" descr="fee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90" y="2964114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4" name="Picture 13" descr="logolarge600.png">
            <a:extLst>
              <a:ext uri="{FF2B5EF4-FFF2-40B4-BE49-F238E27FC236}">
                <a16:creationId xmlns:a16="http://schemas.microsoft.com/office/drawing/2014/main" id="{33F4E01A-9A00-4DCD-9B60-A29869B39C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62" y="162649"/>
            <a:ext cx="1056406" cy="3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3" y="1568451"/>
            <a:ext cx="4212001" cy="3237549"/>
          </a:xfrm>
        </p:spPr>
        <p:txBody>
          <a:bodyPr/>
          <a:lstStyle>
            <a:lvl1pPr marL="259200" indent="-259200">
              <a:spcBef>
                <a:spcPts val="900"/>
              </a:spcBef>
              <a:spcAft>
                <a:spcPts val="450"/>
              </a:spcAft>
              <a:buSzPct val="120000"/>
              <a:buFont typeface="Arial"/>
              <a:buChar char="•"/>
              <a:defRPr sz="1800"/>
            </a:lvl1pPr>
            <a:lvl2pPr marL="0" indent="0">
              <a:spcBef>
                <a:spcPts val="900"/>
              </a:spcBef>
              <a:buFont typeface="+mj-lt"/>
              <a:buNone/>
              <a:defRPr sz="1800" b="1">
                <a:solidFill>
                  <a:schemeClr val="tx2"/>
                </a:solidFill>
              </a:defRPr>
            </a:lvl2pPr>
            <a:lvl3pPr marL="308610" indent="-30861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308610" indent="-30861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/>
            </a:lvl4pPr>
            <a:lvl5pPr marL="0" indent="0">
              <a:spcBef>
                <a:spcPts val="900"/>
              </a:spcBef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1" y="266158"/>
            <a:ext cx="6209667" cy="204272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7"/>
            <a:ext cx="839377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Stay in touch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73055" y="1150737"/>
            <a:ext cx="1956547" cy="685221"/>
          </a:xfrm>
          <a:prstGeom prst="rect">
            <a:avLst/>
          </a:prstGeom>
          <a:solidFill>
            <a:srgbClr val="E30514"/>
          </a:solidFill>
        </p:spPr>
        <p:txBody>
          <a:bodyPr wrap="square" rtlCol="0">
            <a:noAutofit/>
          </a:bodyPr>
          <a:lstStyle/>
          <a:p>
            <a:r>
              <a:rPr lang="en-US" sz="144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1440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Healthfdn</a:t>
            </a:r>
            <a:endParaRPr lang="en-US" sz="1440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144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health.org.uk</a:t>
            </a:r>
          </a:p>
        </p:txBody>
      </p:sp>
      <p:pic>
        <p:nvPicPr>
          <p:cNvPr id="11" name="Picture 10" descr="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8" y="2057396"/>
            <a:ext cx="2434616" cy="2319622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3" name="Picture 12" descr="peopl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02" y="1231425"/>
            <a:ext cx="1256199" cy="1411606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4" name="Picture 13" descr="logolarge600.png">
            <a:extLst>
              <a:ext uri="{FF2B5EF4-FFF2-40B4-BE49-F238E27FC236}">
                <a16:creationId xmlns:a16="http://schemas.microsoft.com/office/drawing/2014/main" id="{BF42FB4B-FE8E-4A15-BCA2-377E7D7D20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62" y="162649"/>
            <a:ext cx="1056406" cy="3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974677"/>
            <a:ext cx="7398468" cy="481950"/>
          </a:xfrm>
        </p:spPr>
        <p:txBody>
          <a:bodyPr/>
          <a:lstStyle>
            <a:lvl1pPr marL="0" indent="0" algn="l">
              <a:buNone/>
              <a:defRPr lang="en-US" sz="1800" dirty="0"/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245677"/>
            <a:ext cx="7398468" cy="729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3780" dirty="0">
                <a:latin typeface="+mj-lt"/>
              </a:rPr>
              <a:t>Thank you</a:t>
            </a:r>
          </a:p>
        </p:txBody>
      </p:sp>
      <p:pic>
        <p:nvPicPr>
          <p:cNvPr id="5" name="Picture 4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4133505"/>
            <a:ext cx="2322438" cy="6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CA38-3762-5D40-9B7D-62C6421D57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E939-56ED-1C4D-9B14-C32ED51E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5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3" y="1349999"/>
            <a:ext cx="8406469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266158"/>
            <a:ext cx="9360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5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266158"/>
            <a:ext cx="58086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5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6906"/>
            <a:ext cx="2213268" cy="174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hf sldNum="0" hdr="0"/>
  <p:txStyles>
    <p:titleStyle>
      <a:lvl1pPr algn="l" defTabSz="411480" rtl="0" eaLnBrk="1" latinLnBrk="0" hangingPunct="1">
        <a:spcBef>
          <a:spcPct val="0"/>
        </a:spcBef>
        <a:buNone/>
        <a:defRPr sz="306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11480" rtl="0" eaLnBrk="1" latinLnBrk="0" hangingPunct="1">
        <a:spcBef>
          <a:spcPts val="900"/>
        </a:spcBef>
        <a:spcAft>
          <a:spcPts val="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11480" rtl="0" eaLnBrk="1" latinLnBrk="0" hangingPunct="1">
        <a:spcBef>
          <a:spcPts val="900"/>
        </a:spcBef>
        <a:spcAft>
          <a:spcPts val="0"/>
        </a:spcAft>
        <a:buFont typeface="Arial"/>
        <a:buNone/>
        <a:defRPr sz="18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59200" indent="-259200" algn="l" defTabSz="411480" rtl="0" eaLnBrk="1" latinLnBrk="0" hangingPunct="1">
        <a:spcBef>
          <a:spcPts val="900"/>
        </a:spcBef>
        <a:spcAft>
          <a:spcPts val="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800" indent="-259200" algn="l" defTabSz="411480" rtl="0" eaLnBrk="1" latinLnBrk="0" hangingPunct="1">
        <a:spcBef>
          <a:spcPts val="0"/>
        </a:spcBef>
        <a:spcAft>
          <a:spcPts val="45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9600" indent="-259200" algn="l" defTabSz="411480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00" indent="-259200" algn="l" defTabSz="411480" rtl="0" eaLnBrk="1" latinLnBrk="0" hangingPunct="1">
        <a:spcBef>
          <a:spcPts val="450"/>
        </a:spcBef>
        <a:buFont typeface="Wingdings" charset="2"/>
        <a:buAutoNum type="arabicPlain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11480" rtl="0" eaLnBrk="1" latinLnBrk="0" hangingPunct="1">
        <a:spcBef>
          <a:spcPts val="450"/>
        </a:spcBef>
        <a:buFont typeface="Arial"/>
        <a:buNone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11480" rtl="0" eaLnBrk="1" latinLnBrk="0" hangingPunct="1">
        <a:spcBef>
          <a:spcPts val="450"/>
        </a:spcBef>
        <a:buFont typeface="Arial"/>
        <a:buNone/>
        <a:defRPr sz="162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59200" indent="-259200" algn="l" defTabSz="411480" rtl="0" eaLnBrk="1" latinLnBrk="0" hangingPunct="1"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6" y="1349053"/>
            <a:ext cx="6658621" cy="492443"/>
          </a:xfrm>
        </p:spPr>
        <p:txBody>
          <a:bodyPr/>
          <a:lstStyle/>
          <a:p>
            <a:r>
              <a:rPr lang="en-US" sz="3200" dirty="0"/>
              <a:t>Unequal pandemic, fairer recovery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COVID-19 impact inquiry report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20" dirty="0"/>
              <a:t>Report figures | July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4F8D8-596F-422A-9A99-C9F8D24A7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91" y="3619714"/>
            <a:ext cx="1195216" cy="11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, histogram&#10;&#10;Description automatically generated">
            <a:extLst>
              <a:ext uri="{FF2B5EF4-FFF2-40B4-BE49-F238E27FC236}">
                <a16:creationId xmlns:a16="http://schemas.microsoft.com/office/drawing/2014/main" id="{D86845F7-74B3-9B47-944D-49DFB6F9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7717" cy="5143500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0CDDF1-89AA-6540-AEB4-EA3384A40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85" y="0"/>
            <a:ext cx="244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34A78A2-0EAE-0949-8B2F-ABAB8712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27500" cy="5143500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82ABDC48-5E92-234E-91A1-12B87489C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2" y="0"/>
            <a:ext cx="42643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4AA21FE-0036-6146-867D-E544C9F0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5602" cy="5143500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1958737A-258F-E441-808D-51AB8920A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00" y="0"/>
            <a:ext cx="41948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A71F243-E5EC-8746-AAD8-EA31FEFB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4877" cy="5143500"/>
          </a:xfrm>
          <a:prstGeom prst="rect">
            <a:avLst/>
          </a:prstGeom>
        </p:spPr>
      </p:pic>
      <p:pic>
        <p:nvPicPr>
          <p:cNvPr id="7" name="Picture 6" descr="Graphical user interface, chart, bar chart&#10;&#10;Description automatically generated">
            <a:extLst>
              <a:ext uri="{FF2B5EF4-FFF2-40B4-BE49-F238E27FC236}">
                <a16:creationId xmlns:a16="http://schemas.microsoft.com/office/drawing/2014/main" id="{222987E2-37E4-4347-BA88-4F17CE0A0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37396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6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ECD8FC9-118D-F340-955E-C082B777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1058" cy="5143500"/>
          </a:xfrm>
          <a:prstGeom prst="rect">
            <a:avLst/>
          </a:prstGeom>
        </p:spPr>
      </p:pic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86816AE1-F002-AF4F-BD0F-92B236E5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37396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2192E65-2765-074D-A561-4BE085B9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3576" cy="4768645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5D92DC92-BBB3-074E-BD4E-A2D87CD9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76" y="0"/>
            <a:ext cx="4558264" cy="47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3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AE76BA8-0E39-5942-B040-20BFBCE6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54871" cy="514350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2D3F7EE-E6ED-4C4A-B1E6-7B654C59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131" y="0"/>
            <a:ext cx="40377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20F285E-7495-E841-86A0-ED17F4FC3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573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6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Template">
  <a:themeElements>
    <a:clrScheme name="Custom 5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DD0031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.potx" id="{7DC92CD1-59B9-49AC-AA81-D7C3D486B7ED}" vid="{0F70306B-F0C5-4886-8D48-01C9D07B03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16</Words>
  <Application>Microsoft Office PowerPoint</Application>
  <PresentationFormat>On-screen Show (16:9)</PresentationFormat>
  <Paragraphs>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Wingdings</vt:lpstr>
      <vt:lpstr>Office Theme</vt:lpstr>
      <vt:lpstr>PowerPoint Template</vt:lpstr>
      <vt:lpstr>Unequal pandemic, fairer recovery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Rosamund Bird</dc:creator>
  <cp:lastModifiedBy>Rachel Cresswell</cp:lastModifiedBy>
  <cp:revision>3</cp:revision>
  <cp:lastPrinted>2021-07-14T18:49:32Z</cp:lastPrinted>
  <dcterms:created xsi:type="dcterms:W3CDTF">2021-07-14T18:48:53Z</dcterms:created>
  <dcterms:modified xsi:type="dcterms:W3CDTF">2021-07-19T11:57:10Z</dcterms:modified>
</cp:coreProperties>
</file>