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26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AA3B-6475-4B27-ADEC-8C615C7ED1C6}" type="datetimeFigureOut">
              <a:rPr lang="en-GB" smtClean="0"/>
              <a:pPr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51520" y="116632"/>
            <a:ext cx="8712968" cy="6741368"/>
            <a:chOff x="251520" y="116632"/>
            <a:chExt cx="8712968" cy="6741368"/>
          </a:xfrm>
        </p:grpSpPr>
        <p:pic>
          <p:nvPicPr>
            <p:cNvPr id="4" name="Picture 3" descr="A framework for safety measurement and monitoring.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58242" y="1886039"/>
              <a:ext cx="5910102" cy="4176378"/>
            </a:xfrm>
            <a:prstGeom prst="rect">
              <a:avLst/>
            </a:prstGeom>
          </p:spPr>
        </p:pic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2987824" y="620688"/>
              <a:ext cx="3384376" cy="1464231"/>
            </a:xfrm>
            <a:prstGeom prst="roundRect">
              <a:avLst/>
            </a:prstGeom>
            <a:noFill/>
            <a:ln>
              <a:solidFill>
                <a:srgbClr val="ED174F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Has patient care been safe in the past? </a:t>
              </a:r>
            </a:p>
            <a:p>
              <a:pPr marL="176213" marR="0" lvl="0" indent="-1762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</a:pPr>
              <a:r>
                <a:rPr lang="en-GB" sz="1000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Ways to monitor harm include:</a:t>
              </a:r>
            </a:p>
            <a:p>
              <a:pPr marL="176213" marR="0" lvl="0" indent="-1762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mortality statistics (including HSMR and SHMI)</a:t>
              </a: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176213" marR="0" lvl="0" indent="-1762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record review (including case note review and the Global Trigger Tool)</a:t>
              </a: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176213" marR="0" lvl="0" indent="-1762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staff reporting (including incident report and ‘never events’)</a:t>
              </a: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176213" marR="0" lvl="0" indent="-1762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routine databases.</a:t>
              </a: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6516216" y="2060848"/>
              <a:ext cx="2304256" cy="1464231"/>
            </a:xfrm>
            <a:prstGeom prst="roundRect">
              <a:avLst/>
            </a:prstGeom>
            <a:noFill/>
            <a:ln>
              <a:solidFill>
                <a:srgbClr val="ED174F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Are our clinical systems and processes reliable? </a:t>
              </a:r>
            </a:p>
            <a:p>
              <a:pPr marL="176213" indent="-1762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Ways to monitor reliability include:</a:t>
              </a:r>
            </a:p>
            <a:p>
              <a:pPr marL="176213" indent="-176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percentage of all inpatient admissions screened for MRSA </a:t>
              </a:r>
            </a:p>
            <a:p>
              <a:pPr marL="176213" indent="-176213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percentage compliance with all elements of the pressure ulcer care bundle.</a:t>
              </a:r>
            </a:p>
          </p:txBody>
        </p:sp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6228184" y="4792603"/>
              <a:ext cx="2736304" cy="1804749"/>
            </a:xfrm>
            <a:prstGeom prst="roundRect">
              <a:avLst/>
            </a:prstGeom>
            <a:noFill/>
            <a:ln>
              <a:solidFill>
                <a:srgbClr val="ED174F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Is care safe today? </a:t>
              </a:r>
            </a:p>
            <a:p>
              <a:pPr lvl="0"/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Ways to monitor sensitivity to operations include: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safety walk-rounds 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using designated patient safety officers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meetings, handovers and ward rounds 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day-to-day conversations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staffing levels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patient interviews to identify threats to safety.</a:t>
              </a: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539552" y="4725144"/>
              <a:ext cx="2736304" cy="1975009"/>
            </a:xfrm>
            <a:prstGeom prst="roundRect">
              <a:avLst/>
            </a:prstGeom>
            <a:noFill/>
            <a:ln>
              <a:solidFill>
                <a:srgbClr val="ED174F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Will care be safe in the future?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Possible approaches for achieving anticipation</a:t>
              </a:r>
              <a:r>
                <a:rPr kumimoji="0" lang="en-GB" sz="10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and preparedness include</a:t>
              </a:r>
              <a:r>
                <a:rPr kumimoji="0" lang="en-GB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:</a:t>
              </a:r>
              <a:endParaRPr lang="en-GB" sz="1000" dirty="0" smtClean="0">
                <a:latin typeface="Arial" pitchFamily="34" charset="0"/>
                <a:cs typeface="Arial" pitchFamily="34" charset="0"/>
              </a:endParaRP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risk registers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safety culture analysis and safety climate analysis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safety training rates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sickness absence rates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frequency of sharps injuries per month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human reliability analysis (e.g. FMEA)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safety cases.</a:t>
              </a:r>
            </a:p>
          </p:txBody>
        </p:sp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395536" y="1886039"/>
              <a:ext cx="2267744" cy="2464058"/>
            </a:xfrm>
            <a:prstGeom prst="roundRect">
              <a:avLst/>
            </a:prstGeom>
            <a:noFill/>
            <a:ln>
              <a:solidFill>
                <a:srgbClr val="ED174F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GB" sz="1000" b="1" dirty="0" smtClean="0">
                  <a:latin typeface="Arial" pitchFamily="34" charset="0"/>
                  <a:cs typeface="Arial" pitchFamily="34" charset="0"/>
                </a:rPr>
                <a:t>Are we responding and improving? </a:t>
              </a:r>
            </a:p>
            <a:p>
              <a:r>
                <a:rPr kumimoji="0" lang="en-GB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Sources of </a:t>
              </a:r>
              <a:r>
                <a:rPr lang="en-GB" sz="1000" dirty="0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information to learn from include: </a:t>
              </a:r>
              <a:endParaRPr kumimoji="0" lang="en-GB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automated information management systems highlighting key data at a clinical unit level (e.g. medication errors and hand hygiene compliance rates)</a:t>
              </a:r>
            </a:p>
            <a:p>
              <a:pPr marL="176213" lvl="0" indent="-176213">
                <a:buFont typeface="Arial" pitchFamily="34" charset="0"/>
                <a:buChar char="•"/>
              </a:pPr>
              <a:r>
                <a:rPr lang="en-GB" sz="1000" dirty="0" smtClean="0">
                  <a:latin typeface="Arial" pitchFamily="34" charset="0"/>
                  <a:cs typeface="Arial" pitchFamily="34" charset="0"/>
                </a:rPr>
                <a:t>at a board level, using dashboards and reports with indicators, set alongside financial and access targets.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520" y="116632"/>
              <a:ext cx="864096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700" b="1" dirty="0" smtClean="0">
                  <a:latin typeface="Minion Pro" pitchFamily="18" charset="0"/>
                  <a:cs typeface="Arial" pitchFamily="34" charset="0"/>
                </a:rPr>
                <a:t>A framework for the measurement and monitoring of safety</a:t>
              </a:r>
              <a:endParaRPr lang="en-GB" sz="1700" b="1" dirty="0">
                <a:latin typeface="Minion Pro" pitchFamily="18" charset="0"/>
                <a:cs typeface="Arial" pitchFamily="34" charset="0"/>
              </a:endParaRPr>
            </a:p>
          </p:txBody>
        </p:sp>
        <p:pic>
          <p:nvPicPr>
            <p:cNvPr id="13" name="Picture 12" descr="health_foundation_logo_rgb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24328" y="188640"/>
              <a:ext cx="1411102" cy="70721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563888" y="6304002"/>
              <a:ext cx="24482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latin typeface="Minion Pro" pitchFamily="18" charset="0"/>
                </a:rPr>
                <a:t>Source: Vincent C, Burnett S, Carthey J. </a:t>
              </a:r>
              <a:br>
                <a:rPr lang="en-GB" sz="1000" dirty="0" smtClean="0">
                  <a:latin typeface="Minion Pro" pitchFamily="18" charset="0"/>
                </a:rPr>
              </a:br>
              <a:r>
                <a:rPr lang="en-GB" sz="1000" i="1" dirty="0" smtClean="0">
                  <a:latin typeface="Minion Pro" pitchFamily="18" charset="0"/>
                </a:rPr>
                <a:t>The measurement and monitoring of safety.</a:t>
              </a:r>
              <a:r>
                <a:rPr lang="en-GB" sz="1000" dirty="0" smtClean="0">
                  <a:latin typeface="Minion Pro" pitchFamily="18" charset="0"/>
                </a:rPr>
                <a:t> The Health Foundation, 2013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Health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Alastair Brett</dc:creator>
  <cp:lastModifiedBy>Lizzie Wrobel</cp:lastModifiedBy>
  <cp:revision>22</cp:revision>
  <dcterms:created xsi:type="dcterms:W3CDTF">2013-04-24T16:12:52Z</dcterms:created>
  <dcterms:modified xsi:type="dcterms:W3CDTF">2015-05-19T10:43:41Z</dcterms:modified>
</cp:coreProperties>
</file>